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7" r:id="rId3"/>
    <p:sldId id="259" r:id="rId4"/>
    <p:sldId id="304" r:id="rId5"/>
    <p:sldId id="306" r:id="rId6"/>
    <p:sldId id="260" r:id="rId7"/>
    <p:sldId id="307" r:id="rId8"/>
    <p:sldId id="318" r:id="rId9"/>
    <p:sldId id="261" r:id="rId10"/>
    <p:sldId id="322" r:id="rId11"/>
    <p:sldId id="323" r:id="rId12"/>
    <p:sldId id="324" r:id="rId13"/>
    <p:sldId id="325" r:id="rId14"/>
    <p:sldId id="287" r:id="rId15"/>
    <p:sldId id="300" r:id="rId16"/>
    <p:sldId id="310" r:id="rId17"/>
    <p:sldId id="319" r:id="rId18"/>
    <p:sldId id="309" r:id="rId19"/>
    <p:sldId id="301" r:id="rId20"/>
    <p:sldId id="311" r:id="rId21"/>
    <p:sldId id="320" r:id="rId22"/>
    <p:sldId id="313" r:id="rId23"/>
    <p:sldId id="333" r:id="rId24"/>
    <p:sldId id="327" r:id="rId25"/>
    <p:sldId id="330" r:id="rId26"/>
    <p:sldId id="315" r:id="rId27"/>
    <p:sldId id="334" r:id="rId28"/>
    <p:sldId id="312" r:id="rId29"/>
    <p:sldId id="308" r:id="rId30"/>
    <p:sldId id="335" r:id="rId31"/>
    <p:sldId id="336" r:id="rId32"/>
    <p:sldId id="337" r:id="rId33"/>
    <p:sldId id="298" r:id="rId34"/>
    <p:sldId id="314" r:id="rId35"/>
    <p:sldId id="338" r:id="rId36"/>
    <p:sldId id="269" r:id="rId37"/>
    <p:sldId id="303" r:id="rId38"/>
    <p:sldId id="339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9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2D64E-9F64-4328-A87B-ACA701DCED83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CB8D2-AF34-430C-9E27-AF2D753C22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51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33</a:t>
            </a:fld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36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37</a:t>
            </a:fld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38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48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2636F-BC14-4684-B496-EAAE022709C8}" type="slidenum">
              <a:rPr lang="pl-PL" smtClean="0"/>
              <a:pPr/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9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72F-A2F5-465D-873D-682C0BD097DE}" type="slidenum">
              <a:rPr lang="pl-PL" smtClean="0"/>
              <a:pPr/>
              <a:t>11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468F-1F07-48D2-A16A-A834D8D9E2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E7B8-8500-4FC5-A8FB-6E4902CCF858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427B-CABF-40EA-980E-23CA61FCE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elka-petla.pl/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www.turystyka-kolejowa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sitwielkopolska.eu/" TargetMode="External"/><Relationship Id="rId5" Type="http://schemas.openxmlformats.org/officeDocument/2006/relationships/hyperlink" Target="http://www.sit-wlkp.eu/" TargetMode="External"/><Relationship Id="rId4" Type="http://schemas.openxmlformats.org/officeDocument/2006/relationships/hyperlink" Target="http://www.wielkopolska.trave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hyperlink" Target="http://www.wielka-petla.pl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5856" y="1916832"/>
            <a:ext cx="5868144" cy="42393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7200" b="1" dirty="0" smtClean="0">
                <a:latin typeface="Vivaldi" pitchFamily="66" charset="0"/>
              </a:rPr>
              <a:t>Jubileusz 10 lat </a:t>
            </a:r>
            <a:br>
              <a:rPr lang="pl-PL" sz="7200" b="1" dirty="0" smtClean="0">
                <a:latin typeface="Vivaldi" pitchFamily="66" charset="0"/>
              </a:rPr>
            </a:b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Calibri" pitchFamily="34" charset="0"/>
              </a:rPr>
              <a:t/>
            </a:r>
            <a:b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Calibri" pitchFamily="34" charset="0"/>
              </a:rPr>
            </a:b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Calibri" pitchFamily="34" charset="0"/>
              </a:rPr>
              <a:t>Wielkopolskiej Organizacji Turystycznej</a:t>
            </a: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Konferencja Prasowa</a:t>
            </a:r>
            <a:b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27 maja 2014</a:t>
            </a:r>
            <a:endParaRPr lang="pl-PL" sz="4000" dirty="0" smtClean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78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0"/>
            <a:ext cx="16573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938"/>
            <a:ext cx="15351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2420938"/>
            <a:ext cx="165735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692696"/>
            <a:ext cx="77724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609600" indent="-609600" algn="just"/>
            <a:r>
              <a:rPr lang="pl-PL" sz="32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Pozostałe cele:</a:t>
            </a:r>
          </a:p>
          <a:p>
            <a:pPr marL="609600" indent="-609600" algn="just"/>
            <a:endParaRPr lang="pl-PL" sz="32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pl-PL" sz="2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integrowanie środowisk działających w obszarze turystyki</a:t>
            </a:r>
          </a:p>
          <a:p>
            <a:pPr marL="609600" indent="-609600">
              <a:buFontTx/>
              <a:buAutoNum type="arabicPeriod"/>
            </a:pPr>
            <a:r>
              <a:rPr lang="pl-PL" sz="2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inicjowanie tworzenia markowych produktów turystycznych,</a:t>
            </a:r>
          </a:p>
          <a:p>
            <a:pPr marL="609600" indent="-609600">
              <a:buFontTx/>
              <a:buAutoNum type="arabicPeriod"/>
            </a:pPr>
            <a:r>
              <a:rPr lang="pl-PL" sz="2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działanie na rzecz rozwoju i modernizacji infrastruktury turystycznej,</a:t>
            </a:r>
          </a:p>
          <a:p>
            <a:pPr marL="609600" indent="-609600">
              <a:buFontTx/>
              <a:buAutoNum type="arabicPeriod" startAt="4"/>
            </a:pPr>
            <a:r>
              <a:rPr lang="pl-PL" sz="2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organizowanie systemu informacji turystycznej w regionie </a:t>
            </a:r>
          </a:p>
          <a:p>
            <a:pPr marL="609600" indent="-609600">
              <a:buFontTx/>
              <a:buAutoNum type="arabicPeriod" startAt="4"/>
            </a:pPr>
            <a:r>
              <a:rPr lang="pl-PL" sz="2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doskonalenie kadr turystycznych,</a:t>
            </a:r>
          </a:p>
          <a:p>
            <a:pPr marL="609600" indent="-609600">
              <a:buFontTx/>
              <a:buAutoNum type="arabicPeriod" startAt="4"/>
            </a:pPr>
            <a:r>
              <a:rPr lang="pl-PL" sz="2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współpraca z lokalnymi organizacjami turystycznymi,</a:t>
            </a:r>
            <a:endParaRPr lang="pl-PL" sz="28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marL="609600" indent="-609600">
              <a:buFontTx/>
              <a:buAutoNum type="arabicPeriod" startAt="4"/>
            </a:pPr>
            <a:r>
              <a:rPr lang="pl-PL" sz="2800" dirty="0" smtClean="0">
                <a:solidFill>
                  <a:srgbClr val="000000"/>
                </a:solidFill>
                <a:latin typeface="Arial Rounded MT Bold" pitchFamily="34" charset="0"/>
              </a:rPr>
              <a:t>w</a:t>
            </a:r>
            <a:r>
              <a:rPr lang="pl-PL" sz="2800" dirty="0" smtClean="0">
                <a:latin typeface="Arial Rounded MT Bold" pitchFamily="34" charset="0"/>
                <a:cs typeface="Arial" pitchFamily="34" charset="0"/>
              </a:rPr>
              <a:t>spółpraca z Polską Organizacją Turystyczną i jej placówkami zagranicznymi.</a:t>
            </a:r>
            <a:r>
              <a:rPr lang="pl-PL" sz="2800" dirty="0" smtClean="0">
                <a:latin typeface="Arial Rounded MT Bold" pitchFamily="34" charset="0"/>
              </a:rPr>
              <a:t> </a:t>
            </a:r>
          </a:p>
          <a:p>
            <a:pPr marL="609600" indent="-609600" algn="just">
              <a:buFontTx/>
              <a:buAutoNum type="arabicPeriod"/>
            </a:pPr>
            <a:endParaRPr lang="pl-PL" sz="24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755576" y="1772816"/>
            <a:ext cx="731161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PRODUKTY </a:t>
            </a:r>
          </a:p>
          <a:p>
            <a:pPr algn="ctr"/>
            <a:r>
              <a:rPr lang="pl-PL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TURYSTYCZNE</a:t>
            </a:r>
            <a:endParaRPr lang="pl-PL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80"/>
            <a:ext cx="8136904" cy="2520280"/>
          </a:xfrm>
        </p:spPr>
        <p:txBody>
          <a:bodyPr anchor="t">
            <a:normAutofit fontScale="90000"/>
          </a:bodyPr>
          <a:lstStyle/>
          <a:p>
            <a:pPr marL="514350" indent="-514350"/>
            <a:r>
              <a:rPr lang="pl-PL" sz="3600" b="1" dirty="0" smtClean="0">
                <a:latin typeface="Calibri" pitchFamily="34" charset="0"/>
                <a:cs typeface="Calibri" pitchFamily="34" charset="0"/>
              </a:rPr>
              <a:t>Strategia rozwoju turystyki 2007-2013</a:t>
            </a:r>
            <a:br>
              <a:rPr lang="pl-PL" sz="3600" b="1" dirty="0" smtClean="0">
                <a:latin typeface="Calibri" pitchFamily="34" charset="0"/>
                <a:cs typeface="Calibri" pitchFamily="34" charset="0"/>
              </a:rPr>
            </a:br>
            <a:r>
              <a:rPr lang="pl-PL" sz="3600" b="1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pl-PL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600" dirty="0" smtClean="0">
                <a:latin typeface="Calibri" pitchFamily="34" charset="0"/>
                <a:cs typeface="Calibri" pitchFamily="34" charset="0"/>
              </a:rPr>
            </a:br>
            <a:r>
              <a:rPr lang="pl-PL" sz="3600" i="1" dirty="0" smtClean="0">
                <a:latin typeface="Calibri" pitchFamily="34" charset="0"/>
                <a:cs typeface="Calibri" pitchFamily="34" charset="0"/>
              </a:rPr>
              <a:t>Program rozwoju produktów turystycznych</a:t>
            </a:r>
            <a:br>
              <a:rPr lang="pl-PL" sz="36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3600" i="1" dirty="0" smtClean="0">
                <a:latin typeface="Calibri" pitchFamily="34" charset="0"/>
                <a:cs typeface="Calibri" pitchFamily="34" charset="0"/>
              </a:rPr>
              <a:t>Program promocji produktów turystycznych</a:t>
            </a:r>
            <a:r>
              <a:rPr lang="pl-PL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1331640" y="400506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Wielkopolska Organizacja Turystyczna</a:t>
            </a:r>
            <a:br>
              <a:rPr lang="pl-PL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koordynowała prace nad powstaniem Strategii i jest jej operatorem 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043608" y="3573016"/>
            <a:ext cx="7560840" cy="24482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8208912" cy="6453336"/>
          </a:xfrm>
        </p:spPr>
        <p:txBody>
          <a:bodyPr anchor="t">
            <a:normAutofit fontScale="90000"/>
          </a:bodyPr>
          <a:lstStyle/>
          <a:p>
            <a:pPr marL="514350" indent="-514350" algn="l"/>
            <a:r>
              <a:rPr lang="pl-PL" sz="3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3200" b="1" dirty="0" smtClean="0">
                <a:latin typeface="Calibri" pitchFamily="34" charset="0"/>
                <a:cs typeface="Calibri" pitchFamily="34" charset="0"/>
              </a:rPr>
              <a:t>Certyfikowane produkty turystyczne</a:t>
            </a:r>
            <a:br>
              <a:rPr lang="pl-PL" sz="3200" b="1" dirty="0" smtClean="0">
                <a:latin typeface="Calibri" pitchFamily="34" charset="0"/>
                <a:cs typeface="Calibri" pitchFamily="34" charset="0"/>
              </a:rPr>
            </a:br>
            <a:r>
              <a:rPr lang="pl-PL" sz="3200" b="1" dirty="0" smtClean="0"/>
              <a:t>Certyfikat POT 2003-2013</a:t>
            </a:r>
            <a:br>
              <a:rPr lang="pl-PL" sz="3200" b="1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700" dirty="0" smtClean="0"/>
              <a:t>2004 - Wielkopolski System Szlaków Rowerowych</a:t>
            </a:r>
            <a:br>
              <a:rPr lang="pl-PL" sz="2700" dirty="0" smtClean="0"/>
            </a:br>
            <a:r>
              <a:rPr lang="pl-PL" sz="2700" dirty="0" smtClean="0"/>
              <a:t>2004 - Muzeum Rolnictwa w Szreniawie </a:t>
            </a:r>
            <a:br>
              <a:rPr lang="pl-PL" sz="2700" dirty="0" smtClean="0"/>
            </a:br>
            <a:r>
              <a:rPr lang="pl-PL" sz="2700" dirty="0" smtClean="0"/>
              <a:t>2005 – Jaszkowo – Centrum Hipiki</a:t>
            </a:r>
            <a:br>
              <a:rPr lang="pl-PL" sz="2700" dirty="0" smtClean="0"/>
            </a:br>
            <a:r>
              <a:rPr lang="pl-PL" sz="2700" dirty="0" smtClean="0"/>
              <a:t>2006 – Parowozownia Wolsztyn</a:t>
            </a:r>
            <a:br>
              <a:rPr lang="pl-PL" sz="2700" dirty="0" smtClean="0"/>
            </a:br>
            <a:r>
              <a:rPr lang="pl-PL" sz="2700" dirty="0" smtClean="0"/>
              <a:t>2006 – Międzynarodowy Festiwal Teatralny Malta</a:t>
            </a:r>
            <a:br>
              <a:rPr lang="pl-PL" sz="2700" dirty="0" smtClean="0"/>
            </a:br>
            <a:r>
              <a:rPr lang="pl-PL" sz="2700" dirty="0" smtClean="0"/>
              <a:t>2009 – Kłodawska Podziemna Trasa Turystyczna</a:t>
            </a:r>
            <a:br>
              <a:rPr lang="pl-PL" sz="2700" dirty="0" smtClean="0"/>
            </a:br>
            <a:r>
              <a:rPr lang="pl-PL" sz="2700" dirty="0" smtClean="0"/>
              <a:t>2011 – Olandia</a:t>
            </a:r>
            <a:br>
              <a:rPr lang="pl-PL" sz="2700" dirty="0" smtClean="0"/>
            </a:br>
            <a:r>
              <a:rPr lang="pl-PL" sz="2700" dirty="0" smtClean="0"/>
              <a:t>2011 – Stary Browar</a:t>
            </a:r>
            <a:br>
              <a:rPr lang="pl-PL" sz="2700" dirty="0" smtClean="0"/>
            </a:br>
            <a:r>
              <a:rPr lang="pl-PL" sz="2700" dirty="0" smtClean="0"/>
              <a:t>2012 – Szlak Piastowski</a:t>
            </a:r>
            <a:br>
              <a:rPr lang="pl-PL" sz="2700" dirty="0" smtClean="0"/>
            </a:br>
            <a:r>
              <a:rPr lang="pl-PL" sz="2700" dirty="0" smtClean="0"/>
              <a:t>2013 – Turystyka Kolejowa TURKOL</a:t>
            </a:r>
            <a:br>
              <a:rPr lang="pl-PL" sz="2700" dirty="0" smtClean="0"/>
            </a:br>
            <a:r>
              <a:rPr lang="pl-PL" sz="2700" dirty="0" smtClean="0"/>
              <a:t>2013 – Wybierz Kalisz na weekend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pic>
        <p:nvPicPr>
          <p:cNvPr id="4" name="Picture 5" descr="\\Irena\certyfikat pot\LOGO\logo certyfika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03477"/>
            <a:ext cx="2304852" cy="231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1927543" y="1844824"/>
            <a:ext cx="507093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NARZĘDZIA</a:t>
            </a:r>
          </a:p>
          <a:p>
            <a:pPr algn="ctr"/>
            <a:r>
              <a:rPr lang="pl-PL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PROMOCJI</a:t>
            </a:r>
            <a:endParaRPr lang="pl-PL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467544" y="548680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TARGI I WYDARZENIA</a:t>
            </a:r>
          </a:p>
          <a:p>
            <a:pPr algn="ctr"/>
            <a:r>
              <a:rPr lang="pl-PL" sz="54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PROMOCYJNE</a:t>
            </a:r>
            <a:r>
              <a:rPr lang="pl-PL" sz="5400" b="1" cap="none" spc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54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36336"/>
            <a:ext cx="3168352" cy="21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22778" t="15118" b="3780"/>
          <a:stretch>
            <a:fillRect/>
          </a:stretch>
        </p:blipFill>
        <p:spPr bwMode="auto">
          <a:xfrm>
            <a:off x="0" y="2492896"/>
            <a:ext cx="3599929" cy="253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Zdjęcia\Rok 2014\Dusseldorf 2014\P11809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149" y="2492896"/>
            <a:ext cx="3456385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275" y="-17145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84213" y="981075"/>
            <a:ext cx="80025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1371600" lvl="2" indent="-457200">
              <a:spcBef>
                <a:spcPts val="350"/>
              </a:spcBef>
              <a:buClr>
                <a:schemeClr val="accent2"/>
              </a:buClr>
              <a:buSzPct val="100000"/>
              <a:defRPr/>
            </a:pPr>
            <a:endParaRPr lang="pl-PL" sz="2800" dirty="0">
              <a:latin typeface="+mn-lt"/>
            </a:endParaRPr>
          </a:p>
        </p:txBody>
      </p:sp>
      <p:sp>
        <p:nvSpPr>
          <p:cNvPr id="22532" name="Rectangle 4"/>
          <p:cNvSpPr txBox="1">
            <a:spLocks noChangeArrowheads="1"/>
          </p:cNvSpPr>
          <p:nvPr/>
        </p:nvSpPr>
        <p:spPr bwMode="auto">
          <a:xfrm>
            <a:off x="539552" y="260648"/>
            <a:ext cx="7416824" cy="54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/>
              <a:t>Biuro WOT zorganizowało </a:t>
            </a:r>
            <a:endParaRPr lang="pl-PL" sz="3600" b="1" dirty="0" smtClean="0"/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 smtClean="0"/>
              <a:t>w </a:t>
            </a:r>
            <a:r>
              <a:rPr lang="pl-PL" sz="3600" b="1" dirty="0"/>
              <a:t>latach </a:t>
            </a:r>
            <a:r>
              <a:rPr lang="pl-PL" sz="3600" b="1" dirty="0" smtClean="0"/>
              <a:t>2004-2013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 smtClean="0"/>
              <a:t>stoiska </a:t>
            </a:r>
            <a:r>
              <a:rPr lang="pl-PL" sz="3600" b="1" dirty="0"/>
              <a:t>promocyjne Wielkopolski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/>
              <a:t>na  </a:t>
            </a:r>
            <a:r>
              <a:rPr lang="pl-PL" sz="3600" b="1" dirty="0" smtClean="0">
                <a:solidFill>
                  <a:srgbClr val="FF0000"/>
                </a:solidFill>
              </a:rPr>
              <a:t>254</a:t>
            </a:r>
            <a:r>
              <a:rPr lang="pl-PL" sz="3600" b="1" dirty="0" smtClean="0"/>
              <a:t> </a:t>
            </a:r>
            <a:r>
              <a:rPr lang="pl-PL" sz="3600" b="1" dirty="0"/>
              <a:t>imprezach promocyjnych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pl-PL" sz="2800" b="1" dirty="0">
              <a:solidFill>
                <a:schemeClr val="tx2"/>
              </a:solidFill>
            </a:endParaRP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2800" b="1" dirty="0"/>
              <a:t>Targi krajowe – </a:t>
            </a:r>
            <a:r>
              <a:rPr lang="pl-PL" sz="2800" b="1" dirty="0" smtClean="0">
                <a:solidFill>
                  <a:srgbClr val="FF0000"/>
                </a:solidFill>
              </a:rPr>
              <a:t>64</a:t>
            </a:r>
            <a:endParaRPr lang="pl-PL" sz="2800" b="1" dirty="0">
              <a:solidFill>
                <a:srgbClr val="FF0000"/>
              </a:solidFill>
            </a:endParaRP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2800" b="1" dirty="0"/>
              <a:t>Targi zagraniczne –  </a:t>
            </a:r>
            <a:r>
              <a:rPr lang="pl-PL" sz="2800" b="1" dirty="0" smtClean="0">
                <a:solidFill>
                  <a:srgbClr val="FF0000"/>
                </a:solidFill>
              </a:rPr>
              <a:t>56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2400" b="1" i="1" dirty="0" smtClean="0">
                <a:solidFill>
                  <a:schemeClr val="bg1">
                    <a:lumMod val="50000"/>
                  </a:schemeClr>
                </a:solidFill>
              </a:rPr>
              <a:t>Niemcy, Holandia, Szwecja, Wielka Brytania, Belgia, Hiszpania, Francja</a:t>
            </a:r>
            <a:endParaRPr lang="pl-PL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2800" b="1" dirty="0"/>
              <a:t>Giełdy </a:t>
            </a:r>
            <a:r>
              <a:rPr lang="pl-PL" sz="2800" b="1" dirty="0" smtClean="0"/>
              <a:t>i inne imprezy </a:t>
            </a:r>
            <a:r>
              <a:rPr lang="pl-PL" sz="2800" b="1" dirty="0"/>
              <a:t>– </a:t>
            </a:r>
            <a:r>
              <a:rPr lang="pl-PL" sz="2800" b="1" dirty="0" smtClean="0">
                <a:solidFill>
                  <a:srgbClr val="FF0000"/>
                </a:solidFill>
              </a:rPr>
              <a:t>134</a:t>
            </a: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pl-PL" b="1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200" b="1" dirty="0">
                <a:latin typeface="Lucida Sans Unicode" pitchFamily="34" charset="0"/>
              </a:rPr>
              <a:t>Łączna ilość dni prezentacji - </a:t>
            </a:r>
            <a:r>
              <a:rPr lang="pl-PL" sz="3200" b="1" dirty="0" smtClean="0">
                <a:solidFill>
                  <a:srgbClr val="FF0000"/>
                </a:solidFill>
                <a:latin typeface="Lucida Sans Unicode" pitchFamily="34" charset="0"/>
              </a:rPr>
              <a:t>606</a:t>
            </a:r>
            <a:endParaRPr lang="pl-PL" sz="3200" dirty="0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5" name="Plakietka 4"/>
          <p:cNvSpPr/>
          <p:nvPr/>
        </p:nvSpPr>
        <p:spPr>
          <a:xfrm>
            <a:off x="611560" y="188640"/>
            <a:ext cx="7128792" cy="2664296"/>
          </a:xfrm>
          <a:prstGeom prst="plaque">
            <a:avLst/>
          </a:prstGeom>
          <a:solidFill>
            <a:srgbClr val="7030A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6" name="Plakietka 5"/>
          <p:cNvSpPr/>
          <p:nvPr/>
        </p:nvSpPr>
        <p:spPr>
          <a:xfrm>
            <a:off x="683569" y="5589241"/>
            <a:ext cx="7200800" cy="792088"/>
          </a:xfrm>
          <a:prstGeom prst="plaque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187624" y="692696"/>
            <a:ext cx="55143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cap="none" spc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WYDAWNICTWA</a:t>
            </a:r>
            <a:endParaRPr lang="pl-PL" sz="60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2" y="3429000"/>
            <a:ext cx="270033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88840"/>
            <a:ext cx="2376264" cy="3345102"/>
          </a:xfrm>
          <a:prstGeom prst="rect">
            <a:avLst/>
          </a:prstGeom>
          <a:noFill/>
          <a:ln w="9525">
            <a:solidFill>
              <a:schemeClr val="accent1">
                <a:alpha val="52156"/>
              </a:schemeClr>
            </a:solidFill>
            <a:miter lim="800000"/>
            <a:headEnd/>
            <a:tailEnd/>
          </a:ln>
        </p:spPr>
      </p:pic>
      <p:pic>
        <p:nvPicPr>
          <p:cNvPr id="9" name="Picture 12" descr="C:\Documents and Settings\Anna Mucha\Pulpit\okładki\zydows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842026"/>
            <a:ext cx="1728192" cy="245918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852936"/>
            <a:ext cx="1657186" cy="25031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"/>
          <p:cNvSpPr txBox="1">
            <a:spLocks noChangeArrowheads="1"/>
          </p:cNvSpPr>
          <p:nvPr/>
        </p:nvSpPr>
        <p:spPr bwMode="auto">
          <a:xfrm>
            <a:off x="323850" y="836613"/>
            <a:ext cx="85074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/>
              <a:t>Łączny nakład wydawnictw promocyjnych, </a:t>
            </a:r>
            <a:r>
              <a:rPr lang="pl-PL" sz="3600" b="1" dirty="0" smtClean="0"/>
              <a:t>wydanych </a:t>
            </a:r>
            <a:r>
              <a:rPr lang="pl-PL" sz="3600" b="1" dirty="0"/>
              <a:t>w latach </a:t>
            </a:r>
            <a:r>
              <a:rPr lang="pl-PL" sz="3600" b="1" dirty="0" smtClean="0"/>
              <a:t>2004-2013</a:t>
            </a:r>
            <a:endParaRPr lang="pl-PL" sz="3600" b="1" dirty="0"/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/>
              <a:t>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1.300.000 </a:t>
            </a:r>
            <a:r>
              <a:rPr lang="pl-PL" sz="3600" b="1" dirty="0">
                <a:solidFill>
                  <a:srgbClr val="FF0000"/>
                </a:solidFill>
              </a:rPr>
              <a:t>egz.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>
                <a:solidFill>
                  <a:srgbClr val="FF0000"/>
                </a:solidFill>
              </a:rPr>
              <a:t>w </a:t>
            </a:r>
            <a:r>
              <a:rPr lang="pl-PL" sz="3600" b="1" dirty="0" smtClean="0">
                <a:solidFill>
                  <a:srgbClr val="FF0000"/>
                </a:solidFill>
              </a:rPr>
              <a:t>6 </a:t>
            </a:r>
            <a:r>
              <a:rPr lang="pl-PL" sz="3600" b="1" dirty="0">
                <a:solidFill>
                  <a:srgbClr val="FF0000"/>
                </a:solidFill>
              </a:rPr>
              <a:t>wersjach językowych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77 </a:t>
            </a:r>
            <a:r>
              <a:rPr lang="pl-PL" sz="3600" b="1" dirty="0">
                <a:solidFill>
                  <a:srgbClr val="FF0000"/>
                </a:solidFill>
              </a:rPr>
              <a:t>tytułów + 2 DVD</a:t>
            </a:r>
            <a:endParaRPr lang="pl-PL" sz="3600" dirty="0">
              <a:solidFill>
                <a:srgbClr val="FF0000"/>
              </a:solidFill>
            </a:endParaRP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sz="2800" dirty="0">
                <a:solidFill>
                  <a:schemeClr val="tx2"/>
                </a:solidFill>
                <a:latin typeface="Lucida Sans Unicode" pitchFamily="34" charset="0"/>
              </a:rPr>
              <a:t>		</a:t>
            </a:r>
          </a:p>
        </p:txBody>
      </p:sp>
      <p:sp>
        <p:nvSpPr>
          <p:cNvPr id="4" name="Plakietka 3"/>
          <p:cNvSpPr/>
          <p:nvPr/>
        </p:nvSpPr>
        <p:spPr>
          <a:xfrm>
            <a:off x="1403648" y="2348880"/>
            <a:ext cx="6408712" cy="2305050"/>
          </a:xfrm>
          <a:prstGeom prst="plaque">
            <a:avLst/>
          </a:prstGeom>
          <a:solidFill>
            <a:srgbClr val="7030A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2339752" y="908720"/>
            <a:ext cx="36663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INTERNET</a:t>
            </a:r>
            <a:endParaRPr lang="pl-PL" sz="6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4104828" cy="230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852936"/>
            <a:ext cx="4104456" cy="230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7268344" cy="1440160"/>
          </a:xfrm>
        </p:spPr>
        <p:txBody>
          <a:bodyPr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FF0000"/>
                </a:solidFill>
                <a:latin typeface="Arial Rounded MT Bold" pitchFamily="34" charset="0"/>
                <a:cs typeface="Calibri" pitchFamily="34" charset="0"/>
              </a:rPr>
              <a:t>2000</a:t>
            </a:r>
            <a:r>
              <a:rPr lang="pl-PL" sz="4000" dirty="0" smtClean="0">
                <a:latin typeface="Arial Rounded MT Bold" pitchFamily="34" charset="0"/>
                <a:cs typeface="Calibri" pitchFamily="34" charset="0"/>
              </a:rPr>
              <a:t/>
            </a:r>
            <a:br>
              <a:rPr lang="pl-PL" sz="40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3600" dirty="0" smtClean="0">
                <a:latin typeface="Arial Rounded MT Bold" pitchFamily="34" charset="0"/>
                <a:cs typeface="Calibri" pitchFamily="34" charset="0"/>
              </a:rPr>
              <a:t>System POT- ROT - LOT</a:t>
            </a:r>
            <a:r>
              <a:rPr lang="pl-PL" sz="4000" dirty="0" smtClean="0">
                <a:latin typeface="Arial Rounded MT Bold" pitchFamily="34" charset="0"/>
                <a:cs typeface="Calibri" pitchFamily="34" charset="0"/>
              </a:rPr>
              <a:t/>
            </a:r>
            <a:br>
              <a:rPr lang="pl-PL" sz="40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4000" dirty="0" smtClean="0">
                <a:latin typeface="Arial Rounded MT Bold" pitchFamily="34" charset="0"/>
                <a:cs typeface="Calibri" pitchFamily="34" charset="0"/>
              </a:rPr>
              <a:t/>
            </a:r>
            <a:br>
              <a:rPr lang="pl-PL" sz="40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4000" dirty="0" smtClean="0">
                <a:latin typeface="Arial Rounded MT Bold" pitchFamily="34" charset="0"/>
                <a:cs typeface="Calibri" pitchFamily="34" charset="0"/>
              </a:rPr>
              <a:t/>
            </a:r>
            <a:br>
              <a:rPr lang="pl-PL" sz="4000" dirty="0" smtClean="0">
                <a:latin typeface="Arial Rounded MT Bold" pitchFamily="34" charset="0"/>
                <a:cs typeface="Calibri" pitchFamily="34" charset="0"/>
              </a:rPr>
            </a:br>
            <a:endParaRPr lang="pl-PL" sz="2700" dirty="0" smtClean="0">
              <a:latin typeface="Arial Rounded MT Bold" pitchFamily="34" charset="0"/>
            </a:endParaRPr>
          </a:p>
        </p:txBody>
      </p:sp>
      <p:pic>
        <p:nvPicPr>
          <p:cNvPr id="4" name="Picture 10" descr="polska_organizacja_turystycz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764704"/>
            <a:ext cx="1368152" cy="108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779912" y="1988840"/>
          <a:ext cx="1296144" cy="128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6" imgW="2857899" imgH="2838846" progId="">
                  <p:embed/>
                </p:oleObj>
              </mc:Choice>
              <mc:Fallback>
                <p:oleObj r:id="rId6" imgW="2857899" imgH="283884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988840"/>
                        <a:ext cx="1296144" cy="1287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39552" y="2852936"/>
            <a:ext cx="83529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 Rounded MT Bold" pitchFamily="34" charset="0"/>
                <a:cs typeface="Calibri" pitchFamily="34" charset="0"/>
              </a:rPr>
              <a:t>2003 </a:t>
            </a:r>
            <a:r>
              <a:rPr lang="pl-PL" sz="2800" dirty="0" smtClean="0">
                <a:latin typeface="Arial Rounded MT Bold" pitchFamily="34" charset="0"/>
                <a:cs typeface="Calibri" pitchFamily="34" charset="0"/>
              </a:rPr>
              <a:t/>
            </a:r>
            <a:br>
              <a:rPr lang="pl-PL" sz="28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2800" dirty="0" smtClean="0">
                <a:latin typeface="Arial Rounded MT Bold" pitchFamily="34" charset="0"/>
                <a:cs typeface="Calibri" pitchFamily="34" charset="0"/>
              </a:rPr>
              <a:t>Wielkopolska Organizacja Turystyczna powstała jako 10. organizacja regionalna w Polsce</a:t>
            </a:r>
            <a:br>
              <a:rPr lang="pl-PL" sz="28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2800" dirty="0" smtClean="0">
                <a:latin typeface="Arial Rounded MT Bold" pitchFamily="34" charset="0"/>
                <a:cs typeface="Calibri" pitchFamily="34" charset="0"/>
              </a:rPr>
              <a:t/>
            </a:r>
            <a:br>
              <a:rPr lang="pl-PL" sz="28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2800" dirty="0" smtClean="0">
                <a:latin typeface="Arial Rounded MT Bold" pitchFamily="34" charset="0"/>
                <a:cs typeface="Calibri" pitchFamily="34" charset="0"/>
              </a:rPr>
              <a:t>Sierpień 2003 – zebranie założycielskie</a:t>
            </a:r>
            <a:br>
              <a:rPr lang="pl-PL" sz="28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2800" dirty="0" smtClean="0">
                <a:latin typeface="Arial Rounded MT Bold" pitchFamily="34" charset="0"/>
                <a:cs typeface="Calibri" pitchFamily="34" charset="0"/>
              </a:rPr>
              <a:t>listopad 2003 – wpis do KRS</a:t>
            </a:r>
            <a:br>
              <a:rPr lang="pl-PL" sz="2800" dirty="0" smtClean="0">
                <a:latin typeface="Arial Rounded MT Bold" pitchFamily="34" charset="0"/>
                <a:cs typeface="Calibri" pitchFamily="34" charset="0"/>
              </a:rPr>
            </a:br>
            <a:r>
              <a:rPr lang="pl-PL" sz="2800" dirty="0" smtClean="0">
                <a:latin typeface="Arial Rounded MT Bold" pitchFamily="34" charset="0"/>
                <a:cs typeface="Calibri" pitchFamily="34" charset="0"/>
              </a:rPr>
              <a:t>1 stycznia 2004 – biuro WOT</a:t>
            </a:r>
            <a:endParaRPr lang="pl-PL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Obraz 3" descr="poddruk-wo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pole tekstowe 3"/>
          <p:cNvSpPr txBox="1">
            <a:spLocks noChangeArrowheads="1"/>
          </p:cNvSpPr>
          <p:nvPr/>
        </p:nvSpPr>
        <p:spPr bwMode="auto">
          <a:xfrm>
            <a:off x="251520" y="620688"/>
            <a:ext cx="850106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/>
              <a:t>Liczba </a:t>
            </a:r>
            <a:r>
              <a:rPr lang="pl-PL" sz="3200" b="1" dirty="0" smtClean="0"/>
              <a:t>odwiedzających strony</a:t>
            </a:r>
          </a:p>
          <a:p>
            <a:r>
              <a:rPr lang="pl-PL" sz="3200" b="1" dirty="0" smtClean="0"/>
              <a:t>w latach  </a:t>
            </a:r>
            <a:r>
              <a:rPr lang="pl-PL" sz="3200" b="1" dirty="0" smtClean="0">
                <a:solidFill>
                  <a:srgbClr val="FF0000"/>
                </a:solidFill>
              </a:rPr>
              <a:t>2009-2013</a:t>
            </a:r>
          </a:p>
          <a:p>
            <a:r>
              <a:rPr lang="pl-PL" sz="3200" b="1" dirty="0" smtClean="0"/>
              <a:t> </a:t>
            </a:r>
            <a:endParaRPr lang="pl-PL" sz="3200" b="1" dirty="0"/>
          </a:p>
          <a:p>
            <a:r>
              <a:rPr lang="pl-PL" sz="3200" b="1" dirty="0" err="1" smtClean="0">
                <a:hlinkClick r:id="rId4"/>
              </a:rPr>
              <a:t>www.wielkopolska.travel</a:t>
            </a:r>
            <a:r>
              <a:rPr lang="pl-PL" sz="3200" b="1" dirty="0" smtClean="0"/>
              <a:t> 	      	      625.570</a:t>
            </a:r>
          </a:p>
          <a:p>
            <a:r>
              <a:rPr lang="pl-PL" sz="3200" b="1" dirty="0" err="1" smtClean="0">
                <a:hlinkClick r:id="rId5"/>
              </a:rPr>
              <a:t>www.sit-wlkp.eu</a:t>
            </a:r>
            <a:r>
              <a:rPr lang="pl-PL" sz="3200" b="1" dirty="0" smtClean="0"/>
              <a:t> 			  6.221.348</a:t>
            </a:r>
          </a:p>
          <a:p>
            <a:r>
              <a:rPr lang="pl-PL" sz="3200" b="1" dirty="0" err="1" smtClean="0">
                <a:hlinkClick r:id="rId6"/>
              </a:rPr>
              <a:t>www.visitwielkopolska.eu</a:t>
            </a:r>
            <a:r>
              <a:rPr lang="pl-PL" sz="3200" b="1" dirty="0" smtClean="0"/>
              <a:t> 	        	        95.137</a:t>
            </a:r>
          </a:p>
          <a:p>
            <a:r>
              <a:rPr lang="pl-PL" sz="3200" b="1" dirty="0" err="1" smtClean="0">
                <a:hlinkClick r:id="rId7"/>
              </a:rPr>
              <a:t>www.turystyka-kolejowa.eu</a:t>
            </a:r>
            <a:r>
              <a:rPr lang="pl-PL" sz="3200" b="1" dirty="0" smtClean="0"/>
              <a:t> 	        28.634</a:t>
            </a:r>
          </a:p>
          <a:p>
            <a:r>
              <a:rPr lang="pl-PL" sz="3200" b="1" dirty="0" err="1" smtClean="0">
                <a:hlinkClick r:id="rId8"/>
              </a:rPr>
              <a:t>www.wielka-petla.pl</a:t>
            </a:r>
            <a:r>
              <a:rPr lang="pl-PL" sz="3200" b="1" dirty="0" smtClean="0"/>
              <a:t> 		                    8.233</a:t>
            </a:r>
          </a:p>
          <a:p>
            <a:endParaRPr lang="pl-PL" sz="3200" b="1" dirty="0" smtClean="0"/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Łącznie  6.997.922 wejść</a:t>
            </a:r>
          </a:p>
          <a:p>
            <a:endParaRPr lang="pl-PL" sz="2800" b="1" dirty="0" smtClean="0"/>
          </a:p>
        </p:txBody>
      </p:sp>
      <p:sp>
        <p:nvSpPr>
          <p:cNvPr id="4" name="Prostokąt zaokrąglony 3"/>
          <p:cNvSpPr/>
          <p:nvPr/>
        </p:nvSpPr>
        <p:spPr>
          <a:xfrm>
            <a:off x="1907704" y="4869160"/>
            <a:ext cx="5328592" cy="100811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115616" y="476672"/>
            <a:ext cx="61615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INNE NARZĘDZIA</a:t>
            </a:r>
            <a:endParaRPr lang="pl-PL" sz="6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10" descr="infotusu"/>
          <p:cNvPicPr>
            <a:picLocks noChangeAspect="1" noChangeArrowheads="1"/>
          </p:cNvPicPr>
          <p:nvPr/>
        </p:nvPicPr>
        <p:blipFill>
          <a:blip r:embed="rId4" cstate="print"/>
          <a:srcRect l="8426" t="8356"/>
          <a:stretch>
            <a:fillRect/>
          </a:stretch>
        </p:blipFill>
        <p:spPr bwMode="auto">
          <a:xfrm>
            <a:off x="7715250" y="1844824"/>
            <a:ext cx="1428750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467544" y="1628800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pl-PL" sz="4000" dirty="0" smtClean="0"/>
              <a:t>System Informacji Turystycznej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pl-PL" sz="4000" dirty="0" smtClean="0"/>
              <a:t>Szkolenia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pl-PL" sz="4000" dirty="0" smtClean="0"/>
              <a:t>Wizyty studyjne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pl-PL" sz="4000" dirty="0" smtClean="0"/>
              <a:t>Public </a:t>
            </a:r>
            <a:r>
              <a:rPr lang="pl-PL" sz="4000" dirty="0" err="1" smtClean="0"/>
              <a:t>Relations</a:t>
            </a:r>
            <a:endParaRPr lang="pl-PL" sz="40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671" y="4365104"/>
            <a:ext cx="297932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65104"/>
            <a:ext cx="2736304" cy="20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 l="7901"/>
          <a:stretch>
            <a:fillRect/>
          </a:stretch>
        </p:blipFill>
        <p:spPr bwMode="auto">
          <a:xfrm>
            <a:off x="539552" y="4365104"/>
            <a:ext cx="24441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835696" y="2348880"/>
            <a:ext cx="52709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PROJEKTY</a:t>
            </a:r>
            <a:endParaRPr lang="pl-PL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672"/>
            <a:ext cx="8064896" cy="4525962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endParaRPr lang="pl-PL" b="1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pl-PL" sz="4300" b="1" dirty="0" smtClean="0"/>
              <a:t>„Opracowanie produktów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l-PL" sz="4300" b="1" dirty="0" smtClean="0"/>
              <a:t>turystyki kulturowej w Wielkopolsce i ich promocja ” </a:t>
            </a:r>
          </a:p>
          <a:p>
            <a:pPr marL="0" indent="0" algn="ctr" eaLnBrk="1" hangingPunct="1">
              <a:buFont typeface="Wingdings 3" pitchFamily="18" charset="2"/>
              <a:buNone/>
              <a:defRPr/>
            </a:pPr>
            <a:r>
              <a:rPr lang="pl-PL" sz="4300" dirty="0" smtClean="0"/>
              <a:t>Okres realizacji – 2005-2009</a:t>
            </a:r>
          </a:p>
          <a:p>
            <a:pPr marL="0" indent="0" algn="ctr" eaLnBrk="1" hangingPunct="1">
              <a:buFontTx/>
              <a:buNone/>
              <a:defRPr/>
            </a:pPr>
            <a:endParaRPr lang="pl-PL" b="1" dirty="0" smtClean="0"/>
          </a:p>
          <a:p>
            <a:pPr marL="609600" indent="-609600" algn="ctr">
              <a:buFont typeface="Wingdings 3" pitchFamily="18" charset="2"/>
              <a:buNone/>
              <a:defRPr/>
            </a:pPr>
            <a:r>
              <a:rPr lang="pl-PL" sz="3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3000" dirty="0" smtClean="0">
                <a:solidFill>
                  <a:schemeClr val="bg1">
                    <a:lumMod val="50000"/>
                  </a:schemeClr>
                </a:solidFill>
              </a:rPr>
              <a:t>Całkowity koszt projektu – </a:t>
            </a:r>
            <a:r>
              <a:rPr lang="pl-PL" sz="3000" dirty="0" smtClean="0">
                <a:solidFill>
                  <a:srgbClr val="FF0000"/>
                </a:solidFill>
              </a:rPr>
              <a:t>730.000 </a:t>
            </a:r>
            <a:r>
              <a:rPr lang="pl-PL" sz="3000" dirty="0" smtClean="0">
                <a:solidFill>
                  <a:schemeClr val="bg1">
                    <a:lumMod val="50000"/>
                  </a:schemeClr>
                </a:solidFill>
              </a:rPr>
              <a:t>zł</a:t>
            </a:r>
          </a:p>
          <a:p>
            <a:pPr marL="609600" indent="-609600" algn="ctr">
              <a:buFont typeface="Wingdings 3" pitchFamily="18" charset="2"/>
              <a:buNone/>
              <a:defRPr/>
            </a:pPr>
            <a:r>
              <a:rPr lang="pl-PL" sz="3000" dirty="0" smtClean="0">
                <a:solidFill>
                  <a:schemeClr val="bg1">
                    <a:lumMod val="50000"/>
                  </a:schemeClr>
                </a:solidFill>
              </a:rPr>
              <a:t>Poziom dofinansowania –    </a:t>
            </a:r>
            <a:r>
              <a:rPr lang="pl-PL" sz="3000" dirty="0" smtClean="0">
                <a:solidFill>
                  <a:srgbClr val="FF0000"/>
                </a:solidFill>
              </a:rPr>
              <a:t>300.000 </a:t>
            </a:r>
            <a:r>
              <a:rPr lang="pl-PL" sz="3000" dirty="0" smtClean="0">
                <a:solidFill>
                  <a:schemeClr val="bg1">
                    <a:lumMod val="50000"/>
                  </a:schemeClr>
                </a:solidFill>
              </a:rPr>
              <a:t>zł</a:t>
            </a:r>
          </a:p>
          <a:p>
            <a:pPr marL="0" indent="0" algn="ctr" eaLnBrk="1" hangingPunct="1">
              <a:buFontTx/>
              <a:buNone/>
              <a:defRPr/>
            </a:pPr>
            <a:endParaRPr lang="pl-PL" b="1" dirty="0" smtClean="0"/>
          </a:p>
          <a:p>
            <a:pPr marL="0" indent="0" algn="ctr" eaLnBrk="1" hangingPunct="1">
              <a:buFontTx/>
              <a:buNone/>
              <a:defRPr/>
            </a:pPr>
            <a:endParaRPr lang="pl-PL" dirty="0" smtClean="0"/>
          </a:p>
        </p:txBody>
      </p:sp>
      <p:graphicFrame>
        <p:nvGraphicFramePr>
          <p:cNvPr id="6349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987675" y="5229225"/>
          <a:ext cx="3325813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orelDRAW" r:id="rId4" imgW="3326040" imgH="1376640" progId="">
                  <p:embed/>
                </p:oleObj>
              </mc:Choice>
              <mc:Fallback>
                <p:oleObj name="CorelDRAW" r:id="rId4" imgW="3326040" imgH="1376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229225"/>
                        <a:ext cx="3325813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zaokrąglony 6"/>
          <p:cNvSpPr/>
          <p:nvPr/>
        </p:nvSpPr>
        <p:spPr>
          <a:xfrm>
            <a:off x="179512" y="836712"/>
            <a:ext cx="7920880" cy="2952328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pl-PL" sz="3600" b="1" dirty="0" smtClean="0"/>
          </a:p>
          <a:p>
            <a:pPr algn="ctr" eaLnBrk="1" hangingPunct="1">
              <a:buFontTx/>
              <a:buNone/>
            </a:pPr>
            <a:endParaRPr lang="pl-PL" sz="3600" b="1" dirty="0" smtClean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51520" y="297523"/>
            <a:ext cx="80645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l">
              <a:defRPr/>
            </a:pPr>
            <a:r>
              <a:rPr lang="pl-PL" sz="2200" b="1" dirty="0" smtClean="0">
                <a:latin typeface="+mj-lt"/>
              </a:rPr>
              <a:t>Elementy </a:t>
            </a:r>
            <a:r>
              <a:rPr lang="pl-PL" sz="2200" b="1" dirty="0">
                <a:latin typeface="+mj-lt"/>
              </a:rPr>
              <a:t>projektu: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pl-PL" sz="2200" dirty="0">
                <a:latin typeface="+mj-lt"/>
              </a:rPr>
              <a:t>Opracowanie i druk </a:t>
            </a:r>
            <a:r>
              <a:rPr lang="pl-PL" sz="2200" b="1" dirty="0">
                <a:latin typeface="+mj-lt"/>
              </a:rPr>
              <a:t>folderów nt 10 produktów turystyki kulturowej </a:t>
            </a:r>
            <a:r>
              <a:rPr lang="pl-PL" sz="2200" dirty="0">
                <a:latin typeface="+mj-lt"/>
              </a:rPr>
              <a:t>w wersji polskiej, niemieckiej, angielskiej i francuskiej. 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pl-PL" sz="2200" dirty="0">
                <a:latin typeface="+mj-lt"/>
              </a:rPr>
              <a:t>Program promocji w/</a:t>
            </a:r>
            <a:r>
              <a:rPr lang="pl-PL" sz="2200" dirty="0" err="1">
                <a:latin typeface="+mj-lt"/>
              </a:rPr>
              <a:t>w</a:t>
            </a:r>
            <a:r>
              <a:rPr lang="pl-PL" sz="2200" dirty="0">
                <a:latin typeface="+mj-lt"/>
              </a:rPr>
              <a:t> produktów – </a:t>
            </a:r>
            <a:r>
              <a:rPr lang="pl-PL" sz="2200" b="1" dirty="0">
                <a:latin typeface="+mj-lt"/>
              </a:rPr>
              <a:t>targi i centra </a:t>
            </a:r>
            <a:r>
              <a:rPr lang="pl-PL" sz="2200" b="1" dirty="0" smtClean="0">
                <a:latin typeface="+mj-lt"/>
              </a:rPr>
              <a:t>IT</a:t>
            </a:r>
          </a:p>
          <a:p>
            <a:pPr marL="457200" indent="-457200" algn="l">
              <a:buFontTx/>
              <a:buAutoNum type="arabicPeriod"/>
              <a:defRPr/>
            </a:pPr>
            <a:endParaRPr lang="pl-PL" sz="2200" b="1" dirty="0" smtClean="0">
              <a:latin typeface="+mj-lt"/>
            </a:endParaRPr>
          </a:p>
          <a:p>
            <a:pPr marL="457200" indent="-457200" algn="l">
              <a:buFontTx/>
              <a:buAutoNum type="arabicPeriod"/>
              <a:defRPr/>
            </a:pPr>
            <a:endParaRPr lang="pl-PL" sz="2200" b="1" dirty="0" smtClean="0">
              <a:latin typeface="+mj-lt"/>
            </a:endParaRPr>
          </a:p>
          <a:p>
            <a:pPr marL="457200" indent="-457200" algn="l">
              <a:buFontTx/>
              <a:buAutoNum type="arabicPeriod"/>
              <a:defRPr/>
            </a:pPr>
            <a:endParaRPr lang="pl-PL" sz="2200" b="1" dirty="0" smtClean="0">
              <a:latin typeface="+mj-lt"/>
            </a:endParaRPr>
          </a:p>
          <a:p>
            <a:pPr marL="457200" indent="-457200" algn="l">
              <a:buFontTx/>
              <a:buAutoNum type="arabicPeriod"/>
              <a:defRPr/>
            </a:pPr>
            <a:endParaRPr lang="pl-PL" sz="2200" b="1" dirty="0" smtClean="0">
              <a:latin typeface="+mj-lt"/>
            </a:endParaRPr>
          </a:p>
          <a:p>
            <a:pPr marL="457200" indent="-457200" algn="l">
              <a:buFontTx/>
              <a:buAutoNum type="arabicPeriod"/>
              <a:defRPr/>
            </a:pPr>
            <a:endParaRPr lang="pl-PL" sz="2200" b="1" dirty="0" smtClean="0">
              <a:latin typeface="+mj-lt"/>
            </a:endParaRPr>
          </a:p>
          <a:p>
            <a:pPr marL="457200" indent="-457200" algn="l">
              <a:defRPr/>
            </a:pPr>
            <a:endParaRPr lang="pl-PL" sz="2200" b="1" dirty="0" smtClean="0">
              <a:latin typeface="+mj-lt"/>
            </a:endParaRPr>
          </a:p>
          <a:p>
            <a:pPr marL="457200" indent="-457200" algn="l">
              <a:defRPr/>
            </a:pPr>
            <a:endParaRPr lang="pl-PL" sz="2200" dirty="0" smtClean="0">
              <a:latin typeface="+mj-lt"/>
            </a:endParaRPr>
          </a:p>
          <a:p>
            <a:pPr marL="457200" indent="-457200" algn="l">
              <a:defRPr/>
            </a:pPr>
            <a:endParaRPr lang="pl-PL" sz="2200" dirty="0" smtClean="0">
              <a:latin typeface="+mj-lt"/>
            </a:endParaRPr>
          </a:p>
          <a:p>
            <a:pPr eaLnBrk="0" hangingPunct="0">
              <a:defRPr/>
            </a:pPr>
            <a:endParaRPr lang="pl-PL" sz="2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2060848"/>
            <a:ext cx="1093860" cy="15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1171823" cy="15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zlak zamków , Pałaców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060848"/>
            <a:ext cx="1091600" cy="151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kładka - Miejsca pielgrzymkow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17032"/>
            <a:ext cx="10786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zlak zabytków techni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060848"/>
            <a:ext cx="1064546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zlak budowli i kościołów dreniany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645024"/>
            <a:ext cx="10812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Wielkopolska Piastows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060848"/>
            <a:ext cx="1088915" cy="151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Wielkopolska Wybitnych Polakó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3645024"/>
            <a:ext cx="1077372" cy="151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Zabytki Wielkopolskich miast i miastecze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2060848"/>
            <a:ext cx="1119697" cy="15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Zabytkowy Poznań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717032"/>
            <a:ext cx="1085067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zaokrąglony 15"/>
          <p:cNvSpPr/>
          <p:nvPr/>
        </p:nvSpPr>
        <p:spPr>
          <a:xfrm>
            <a:off x="2339752" y="5517232"/>
            <a:ext cx="4104456" cy="1079500"/>
          </a:xfrm>
          <a:prstGeom prst="roundRect">
            <a:avLst/>
          </a:prstGeom>
          <a:solidFill>
            <a:srgbClr val="00B05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17" name="Prostokąt 5"/>
          <p:cNvSpPr>
            <a:spLocks noChangeArrowheads="1"/>
          </p:cNvSpPr>
          <p:nvPr/>
        </p:nvSpPr>
        <p:spPr bwMode="auto">
          <a:xfrm>
            <a:off x="2195736" y="5589240"/>
            <a:ext cx="4320480" cy="95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005426"/>
                </a:solidFill>
                <a:latin typeface="Arial Rounded MT Bold" pitchFamily="34" charset="0"/>
              </a:rPr>
              <a:t>Łączny nakład </a:t>
            </a:r>
            <a:r>
              <a:rPr lang="pl-PL" sz="2000" b="1" dirty="0" smtClean="0">
                <a:solidFill>
                  <a:srgbClr val="005426"/>
                </a:solidFill>
                <a:latin typeface="Arial Rounded MT Bold" pitchFamily="34" charset="0"/>
              </a:rPr>
              <a:t> wydawnictw </a:t>
            </a:r>
            <a:r>
              <a:rPr lang="pl-PL" sz="2000" b="1" dirty="0">
                <a:solidFill>
                  <a:srgbClr val="005426"/>
                </a:solidFill>
                <a:latin typeface="Arial Rounded MT Bold" pitchFamily="34" charset="0"/>
              </a:rPr>
              <a:t>90.000 egz.</a:t>
            </a:r>
            <a:endParaRPr lang="pl-PL" sz="2000" b="1" u="sng" dirty="0">
              <a:solidFill>
                <a:srgbClr val="00542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186612" y="1916832"/>
          <a:ext cx="19573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orelDRAW" r:id="rId4" imgW="3326040" imgH="1376640" progId="">
                  <p:embed/>
                </p:oleObj>
              </mc:Choice>
              <mc:Fallback>
                <p:oleObj name="CorelDRAW" r:id="rId4" imgW="3326040" imgH="1376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1916832"/>
                        <a:ext cx="19573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79512" y="33337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r>
              <a:rPr lang="pl-PL" sz="2800" dirty="0"/>
              <a:t>    </a:t>
            </a:r>
            <a:r>
              <a:rPr lang="pl-PL" sz="2800" dirty="0" smtClean="0"/>
              <a:t>3. Uruchomienie </a:t>
            </a:r>
            <a:r>
              <a:rPr lang="pl-PL" sz="2800" dirty="0"/>
              <a:t>strony internetowej </a:t>
            </a:r>
            <a:r>
              <a:rPr lang="pl-PL" sz="2800" dirty="0" smtClean="0"/>
              <a:t>promującej turystykę </a:t>
            </a:r>
            <a:r>
              <a:rPr lang="pl-PL" sz="2800" dirty="0"/>
              <a:t>kulturową w Wielkopolsce </a:t>
            </a:r>
            <a:endParaRPr lang="pl-PL" sz="2800" dirty="0" smtClean="0"/>
          </a:p>
          <a:p>
            <a:pPr marL="457200" indent="-457200" algn="l">
              <a:defRPr/>
            </a:pPr>
            <a:r>
              <a:rPr lang="pl-PL" sz="2800" u="sng" dirty="0" smtClean="0"/>
              <a:t>    </a:t>
            </a:r>
            <a:r>
              <a:rPr lang="pl-PL" sz="2800" u="sng" dirty="0" err="1" smtClean="0"/>
              <a:t>www.turystyka-kulturowa-wlkp.pl</a:t>
            </a:r>
            <a:r>
              <a:rPr lang="pl-PL" sz="2800" u="sng" dirty="0" smtClean="0"/>
              <a:t> </a:t>
            </a:r>
            <a:endParaRPr lang="pl-PL" sz="2800" u="sng" dirty="0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844824"/>
            <a:ext cx="3312368" cy="19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611560" y="40050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pl-PL" sz="2800" b="1" dirty="0" smtClean="0"/>
              <a:t>4. Ustawienie 27 tablic przy obiektach turystyki kulturowej w Wielkopolsce</a:t>
            </a:r>
            <a:endParaRPr lang="pl-PL" sz="2800" dirty="0"/>
          </a:p>
        </p:txBody>
      </p:sp>
      <p:pic>
        <p:nvPicPr>
          <p:cNvPr id="8" name="Obraz 9" descr="P516012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222477"/>
            <a:ext cx="1584102" cy="15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9" descr="P519015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078461"/>
            <a:ext cx="2099345" cy="17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az 3" descr="poddruk-wo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ymbol zastępczy zawartości 5"/>
          <p:cNvSpPr>
            <a:spLocks noGrp="1"/>
          </p:cNvSpPr>
          <p:nvPr>
            <p:ph idx="1"/>
          </p:nvPr>
        </p:nvSpPr>
        <p:spPr>
          <a:xfrm>
            <a:off x="1042988" y="692150"/>
            <a:ext cx="6624637" cy="2520950"/>
          </a:xfrm>
        </p:spPr>
        <p:txBody>
          <a:bodyPr anchor="ctr">
            <a:normAutofit fontScale="25000" lnSpcReduction="20000"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pl-PL" sz="1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pl-PL" sz="1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Informacji Turystycznej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pl-PL" sz="1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Wielkopolsce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pl-PL" sz="12300" b="1" dirty="0" smtClean="0"/>
              <a:t>realizowany w latach 2009-2011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				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pl-PL" sz="2000" dirty="0" smtClean="0"/>
          </a:p>
        </p:txBody>
      </p:sp>
      <p:sp>
        <p:nvSpPr>
          <p:cNvPr id="5" name="Prostokąt zaokrąglony 4"/>
          <p:cNvSpPr/>
          <p:nvPr/>
        </p:nvSpPr>
        <p:spPr>
          <a:xfrm>
            <a:off x="827584" y="476672"/>
            <a:ext cx="6769100" cy="2232025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36870" name="Prostokąt 6"/>
          <p:cNvSpPr>
            <a:spLocks noChangeArrowheads="1"/>
          </p:cNvSpPr>
          <p:nvPr/>
        </p:nvSpPr>
        <p:spPr bwMode="auto">
          <a:xfrm>
            <a:off x="1331640" y="3284984"/>
            <a:ext cx="6264101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Całkowity koszt projektu – </a:t>
            </a:r>
            <a:r>
              <a:rPr lang="pl-PL" sz="2800" dirty="0">
                <a:solidFill>
                  <a:srgbClr val="FF0000"/>
                </a:solidFill>
              </a:rPr>
              <a:t>1.554.423 zł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Poziom dofinansowania –    </a:t>
            </a:r>
            <a:r>
              <a:rPr lang="pl-PL" sz="2800" dirty="0" smtClean="0">
                <a:solidFill>
                  <a:srgbClr val="FF0000"/>
                </a:solidFill>
              </a:rPr>
              <a:t>830.743 </a:t>
            </a:r>
            <a:r>
              <a:rPr lang="pl-PL" sz="2800" dirty="0">
                <a:solidFill>
                  <a:srgbClr val="FF0000"/>
                </a:solidFill>
              </a:rPr>
              <a:t>zł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pl-PL" sz="2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pl-PL" sz="20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pic>
        <p:nvPicPr>
          <p:cNvPr id="36871" name="Picture 4" descr="p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6184900"/>
            <a:ext cx="18002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3" descr="w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969000"/>
            <a:ext cx="23034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" descr="u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6040438"/>
            <a:ext cx="21605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infotusu"/>
          <p:cNvPicPr>
            <a:picLocks noChangeAspect="1" noChangeArrowheads="1"/>
          </p:cNvPicPr>
          <p:nvPr/>
        </p:nvPicPr>
        <p:blipFill>
          <a:blip r:embed="rId7" cstate="print"/>
          <a:srcRect l="8426" t="8356"/>
          <a:stretch>
            <a:fillRect/>
          </a:stretch>
        </p:blipFill>
        <p:spPr bwMode="auto">
          <a:xfrm>
            <a:off x="3851920" y="4509120"/>
            <a:ext cx="1150938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pole tekstowe 2"/>
          <p:cNvSpPr txBox="1">
            <a:spLocks noChangeArrowheads="1"/>
          </p:cNvSpPr>
          <p:nvPr/>
        </p:nvSpPr>
        <p:spPr bwMode="auto">
          <a:xfrm>
            <a:off x="323850" y="404813"/>
            <a:ext cx="576103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Lucida Sans" pitchFamily="34" charset="0"/>
              </a:rPr>
              <a:t> </a:t>
            </a:r>
          </a:p>
          <a:p>
            <a:pPr marL="266700" lvl="1" indent="-266700">
              <a:defRPr/>
            </a:pPr>
            <a:r>
              <a:rPr lang="pl-PL" sz="2800" b="1" dirty="0" smtClean="0"/>
              <a:t>Elementy projektu</a:t>
            </a:r>
          </a:p>
          <a:p>
            <a:pPr marL="266700" lvl="1" indent="-266700">
              <a:buFont typeface="Wingdings" pitchFamily="2" charset="2"/>
              <a:buChar char="Ø"/>
              <a:defRPr/>
            </a:pPr>
            <a:endParaRPr lang="pl-PL" sz="2400" dirty="0" smtClean="0"/>
          </a:p>
          <a:p>
            <a:pPr marL="266700" lvl="1" indent="-266700">
              <a:buFont typeface="Wingdings" pitchFamily="2" charset="2"/>
              <a:buChar char="Ø"/>
              <a:defRPr/>
            </a:pPr>
            <a:r>
              <a:rPr lang="pl-PL" sz="2400" dirty="0" smtClean="0"/>
              <a:t>Ustawienie </a:t>
            </a:r>
            <a:r>
              <a:rPr lang="pl-PL" sz="2400" b="1" dirty="0"/>
              <a:t>46 </a:t>
            </a:r>
            <a:r>
              <a:rPr lang="pl-PL" sz="2400" b="1" dirty="0" err="1"/>
              <a:t>infokiosków</a:t>
            </a:r>
            <a:r>
              <a:rPr lang="pl-PL" sz="2400" b="1" dirty="0"/>
              <a:t> </a:t>
            </a:r>
            <a:r>
              <a:rPr lang="pl-PL" sz="2400" dirty="0"/>
              <a:t>na terenie regionu zawierające </a:t>
            </a:r>
            <a:r>
              <a:rPr lang="pl-PL" sz="2400" b="1" dirty="0"/>
              <a:t>informacje turystyczne z Wielkopolski</a:t>
            </a:r>
            <a:r>
              <a:rPr lang="pl-PL" sz="2400" dirty="0"/>
              <a:t>. </a:t>
            </a:r>
          </a:p>
          <a:p>
            <a:pPr>
              <a:buFont typeface="Wingdings" pitchFamily="2" charset="2"/>
              <a:buChar char="Ø"/>
              <a:defRPr/>
            </a:pPr>
            <a:endParaRPr lang="pl-PL" sz="2400" dirty="0"/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l-PL" sz="2400" dirty="0"/>
              <a:t> Montaż </a:t>
            </a:r>
            <a:r>
              <a:rPr lang="pl-PL" sz="2400" b="1" dirty="0"/>
              <a:t>101 tablic informacyjnych przy najważniejszych obiektach turystyki kulturowej </a:t>
            </a:r>
            <a:r>
              <a:rPr lang="pl-PL" sz="2400" dirty="0"/>
              <a:t>w Wielkopolsce</a:t>
            </a:r>
          </a:p>
          <a:p>
            <a:pPr>
              <a:buFont typeface="Wingdings" pitchFamily="2" charset="2"/>
              <a:buChar char="Ø"/>
              <a:defRPr/>
            </a:pPr>
            <a:endParaRPr lang="pl-PL" sz="2400" dirty="0"/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pl-PL" sz="2400" dirty="0"/>
              <a:t> Ustawienie </a:t>
            </a:r>
            <a:r>
              <a:rPr lang="pl-PL" sz="2400" b="1" dirty="0"/>
              <a:t>16 turystycznych znaków drogowych na autostradzie A2,</a:t>
            </a:r>
            <a:r>
              <a:rPr lang="pl-PL" sz="2400" dirty="0"/>
              <a:t> 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37892" name="Picture 10" descr="C:\Users\Ewa Przydrożny\Desktop\zdjęcia małe\103. Muzem w Szreniawie.JPG"/>
          <p:cNvPicPr>
            <a:picLocks noChangeAspect="1" noChangeArrowheads="1"/>
          </p:cNvPicPr>
          <p:nvPr/>
        </p:nvPicPr>
        <p:blipFill>
          <a:blip r:embed="rId3" cstate="print"/>
          <a:srcRect l="10124" t="6749" r="21091" b="22498"/>
          <a:stretch>
            <a:fillRect/>
          </a:stretch>
        </p:blipFill>
        <p:spPr bwMode="auto">
          <a:xfrm>
            <a:off x="6530975" y="4841875"/>
            <a:ext cx="2613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Obraz 10" descr="2 z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76250"/>
            <a:ext cx="13684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276475"/>
            <a:ext cx="18684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Obraz 3" descr="poddruk-wot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Symbol zastępczy zawartości 5"/>
          <p:cNvSpPr>
            <a:spLocks noGrp="1"/>
          </p:cNvSpPr>
          <p:nvPr>
            <p:ph idx="1"/>
          </p:nvPr>
        </p:nvSpPr>
        <p:spPr>
          <a:xfrm>
            <a:off x="250825" y="476250"/>
            <a:ext cx="8229600" cy="59039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l-PL" sz="2800" dirty="0" smtClean="0">
                <a:cs typeface="Arial" charset="0"/>
              </a:rPr>
              <a:t>				</a:t>
            </a:r>
            <a:br>
              <a:rPr lang="pl-PL" sz="2800" dirty="0" smtClean="0">
                <a:cs typeface="Arial" charset="0"/>
              </a:rPr>
            </a:br>
            <a:endParaRPr lang="pl-PL" sz="28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l-PL" sz="2000" b="1" dirty="0" smtClean="0">
                <a:solidFill>
                  <a:srgbClr val="92D050"/>
                </a:solidFill>
                <a:cs typeface="Arial" charset="0"/>
              </a:rPr>
              <a:t>	</a:t>
            </a:r>
            <a:endParaRPr lang="pl-PL" sz="2000" b="1" dirty="0" smtClean="0">
              <a:solidFill>
                <a:srgbClr val="FF0000"/>
              </a:solidFill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l-PL" sz="3800" dirty="0" smtClean="0">
                <a:solidFill>
                  <a:srgbClr val="FF0000"/>
                </a:solidFill>
              </a:rPr>
              <a:t>Średnio 2 mln odsłon rocznie</a:t>
            </a:r>
          </a:p>
          <a:p>
            <a:pPr algn="ctr" eaLnBrk="1" hangingPunct="1">
              <a:buFont typeface="Arial" charset="0"/>
              <a:buNone/>
            </a:pPr>
            <a:r>
              <a:rPr lang="pl-PL" sz="2800" dirty="0" smtClean="0"/>
              <a:t>Od dnia uruchomienia systemu do 27.05.2014  </a:t>
            </a:r>
          </a:p>
          <a:p>
            <a:pPr algn="ctr">
              <a:buNone/>
            </a:pPr>
            <a:r>
              <a:rPr lang="pl-PL" sz="2800" b="1" dirty="0" smtClean="0"/>
              <a:t>6 221 143 </a:t>
            </a:r>
            <a:r>
              <a:rPr lang="pl-PL" sz="2800" dirty="0" smtClean="0"/>
              <a:t>odsłon</a:t>
            </a:r>
          </a:p>
          <a:p>
            <a:pPr>
              <a:buFont typeface="Wingdings 3" pitchFamily="18" charset="2"/>
              <a:buNone/>
            </a:pPr>
            <a:endParaRPr lang="pl-PL" sz="2200" dirty="0" smtClean="0"/>
          </a:p>
          <a:p>
            <a:pPr>
              <a:buFont typeface="Wingdings 3" pitchFamily="18" charset="2"/>
              <a:buNone/>
            </a:pPr>
            <a:r>
              <a:rPr lang="pl-PL" sz="2000" b="1" u="sng" dirty="0" smtClean="0"/>
              <a:t>Rok 2011:</a:t>
            </a:r>
            <a:r>
              <a:rPr lang="pl-PL" sz="2000" b="1" dirty="0" smtClean="0"/>
              <a:t>	1.256.745</a:t>
            </a:r>
            <a:endParaRPr lang="pl-PL" sz="2000" dirty="0" smtClean="0"/>
          </a:p>
          <a:p>
            <a:pPr>
              <a:buFont typeface="Wingdings 3" pitchFamily="18" charset="2"/>
              <a:buNone/>
            </a:pPr>
            <a:r>
              <a:rPr lang="pl-PL" sz="2000" b="1" u="sng" dirty="0" smtClean="0"/>
              <a:t>Rok 2012:</a:t>
            </a:r>
            <a:r>
              <a:rPr lang="pl-PL" sz="2000" b="1" dirty="0" smtClean="0"/>
              <a:t> 	2.195.842</a:t>
            </a:r>
            <a:endParaRPr lang="pl-PL" sz="2000" dirty="0" smtClean="0"/>
          </a:p>
          <a:p>
            <a:pPr>
              <a:buFont typeface="Wingdings 3" pitchFamily="18" charset="2"/>
              <a:buNone/>
            </a:pPr>
            <a:r>
              <a:rPr lang="pl-PL" sz="2000" b="1" u="sng" dirty="0" smtClean="0"/>
              <a:t>Rok 2013:</a:t>
            </a:r>
            <a:r>
              <a:rPr lang="pl-PL" sz="2000" b="1" dirty="0" smtClean="0"/>
              <a:t> 	2.045.431</a:t>
            </a:r>
          </a:p>
          <a:p>
            <a:pPr>
              <a:buFont typeface="Wingdings 3" pitchFamily="18" charset="2"/>
              <a:buNone/>
            </a:pPr>
            <a:r>
              <a:rPr lang="pl-PL" sz="2000" b="1" dirty="0" smtClean="0"/>
              <a:t>Rok 2014: 	    723.124</a:t>
            </a:r>
            <a:endParaRPr lang="pl-PL" sz="2000" dirty="0" smtClean="0"/>
          </a:p>
          <a:p>
            <a:pPr algn="ctr" eaLnBrk="1" hangingPunct="1">
              <a:buFont typeface="Arial" charset="0"/>
              <a:buNone/>
            </a:pPr>
            <a:endParaRPr lang="pl-PL" sz="34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1269" name="pole tekstowe 3"/>
          <p:cNvSpPr txBox="1">
            <a:spLocks noChangeArrowheads="1"/>
          </p:cNvSpPr>
          <p:nvPr/>
        </p:nvSpPr>
        <p:spPr bwMode="auto">
          <a:xfrm>
            <a:off x="285750" y="620713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/>
              <a:t>Liczba odwiedzających </a:t>
            </a:r>
          </a:p>
          <a:p>
            <a:r>
              <a:rPr lang="pl-PL" sz="2800" b="1" dirty="0"/>
              <a:t>System Informacji Turystycznej </a:t>
            </a:r>
          </a:p>
          <a:p>
            <a:r>
              <a:rPr lang="pl-PL" sz="2800" b="1" dirty="0"/>
              <a:t>w Wielkopolsce</a:t>
            </a:r>
          </a:p>
        </p:txBody>
      </p:sp>
      <p:graphicFrame>
        <p:nvGraphicFramePr>
          <p:cNvPr id="11266" name="Wykres 5"/>
          <p:cNvGraphicFramePr>
            <a:graphicFrameLocks/>
          </p:cNvGraphicFramePr>
          <p:nvPr/>
        </p:nvGraphicFramePr>
        <p:xfrm>
          <a:off x="4572000" y="4077072"/>
          <a:ext cx="4338638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5" imgW="8915337" imgH="5314992" progId="Excel.Sheet.8">
                  <p:embed/>
                </p:oleObj>
              </mc:Choice>
              <mc:Fallback>
                <p:oleObj name="Worksheet" r:id="rId5" imgW="8915337" imgH="5314992" progId="Excel.Sheet.8">
                  <p:embed/>
                  <p:pic>
                    <p:nvPicPr>
                      <p:cNvPr id="0" name="Wykres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592"/>
                      <a:stretch>
                        <a:fillRect/>
                      </a:stretch>
                    </p:blipFill>
                    <p:spPr bwMode="auto">
                      <a:xfrm>
                        <a:off x="4572000" y="4077072"/>
                        <a:ext cx="4338638" cy="311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 txBox="1">
            <a:spLocks noChangeArrowheads="1"/>
          </p:cNvSpPr>
          <p:nvPr/>
        </p:nvSpPr>
        <p:spPr bwMode="auto">
          <a:xfrm>
            <a:off x="251521" y="548680"/>
            <a:ext cx="8136904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3200" b="1" dirty="0"/>
              <a:t>Projekt promocyjny </a:t>
            </a:r>
            <a:r>
              <a:rPr lang="pl-PL" sz="3200" b="1" dirty="0">
                <a:cs typeface="Arial" charset="0"/>
              </a:rPr>
              <a:t>pn. 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3200" dirty="0">
                <a:cs typeface="Arial" charset="0"/>
              </a:rPr>
              <a:t>	</a:t>
            </a:r>
            <a:r>
              <a:rPr lang="pl-PL" sz="3200" b="1" dirty="0">
                <a:cs typeface="Arial" charset="0"/>
              </a:rPr>
              <a:t>Kompleksowa promocja </a:t>
            </a:r>
            <a:endParaRPr lang="pl-PL" sz="3200" b="1" dirty="0" smtClean="0">
              <a:cs typeface="Arial" charset="0"/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3200" b="1" dirty="0" smtClean="0">
                <a:cs typeface="Arial" charset="0"/>
              </a:rPr>
              <a:t>wiodących </a:t>
            </a:r>
            <a:r>
              <a:rPr lang="pl-PL" sz="3200" b="1" dirty="0">
                <a:cs typeface="Arial" charset="0"/>
              </a:rPr>
              <a:t>produktów turystycznych Wielkopolski </a:t>
            </a:r>
            <a:endParaRPr lang="pl-PL" sz="3200" b="1" dirty="0" smtClean="0">
              <a:cs typeface="Arial" charset="0"/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400" b="1" dirty="0" smtClean="0">
                <a:cs typeface="Arial" charset="0"/>
              </a:rPr>
              <a:t>(</a:t>
            </a:r>
            <a:r>
              <a:rPr lang="pl-PL" sz="2400" b="1" dirty="0">
                <a:cs typeface="Arial" charset="0"/>
              </a:rPr>
              <a:t>2010-2013)</a:t>
            </a:r>
            <a:r>
              <a:rPr lang="pl-PL" sz="2400" b="1" dirty="0"/>
              <a:t> 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dirty="0"/>
              <a:t>	</a:t>
            </a:r>
            <a:r>
              <a:rPr lang="pl-PL" sz="2000" dirty="0"/>
              <a:t>dofinansowany z </a:t>
            </a:r>
            <a:r>
              <a:rPr lang="pl-PL" sz="2000" dirty="0">
                <a:cs typeface="Arial" charset="0"/>
              </a:rPr>
              <a:t>Wielkopolskiego Regionalnego Programu Operacyjnego</a:t>
            </a: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</a:pPr>
            <a:endParaRPr lang="pl-PL" sz="2800" b="1" dirty="0">
              <a:solidFill>
                <a:schemeClr val="tx2"/>
              </a:solidFill>
              <a:cs typeface="Arial" charset="0"/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800" b="1" dirty="0">
                <a:solidFill>
                  <a:schemeClr val="tx2"/>
                </a:solidFill>
                <a:cs typeface="Arial" charset="0"/>
              </a:rPr>
              <a:t>Całkowity koszt projektu – 4.678.497 zł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800" b="1" dirty="0">
                <a:solidFill>
                  <a:schemeClr val="tx2"/>
                </a:solidFill>
                <a:cs typeface="Arial" charset="0"/>
              </a:rPr>
              <a:t>Poziom dofinansowania – 3.407.518 zł</a:t>
            </a:r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28676" name="Picture 4" descr="p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445125"/>
            <a:ext cx="273526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w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445125"/>
            <a:ext cx="23034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" descr="u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5516563"/>
            <a:ext cx="2160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zaokrąglony 6"/>
          <p:cNvSpPr/>
          <p:nvPr/>
        </p:nvSpPr>
        <p:spPr>
          <a:xfrm>
            <a:off x="251520" y="476672"/>
            <a:ext cx="7777485" cy="331236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043608" y="2132856"/>
            <a:ext cx="70821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CZŁONKOWIE</a:t>
            </a:r>
            <a:endParaRPr lang="pl-PL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 txBox="1">
            <a:spLocks noChangeArrowheads="1"/>
          </p:cNvSpPr>
          <p:nvPr/>
        </p:nvSpPr>
        <p:spPr bwMode="auto">
          <a:xfrm>
            <a:off x="611188" y="549275"/>
            <a:ext cx="66246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09600" indent="-60960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700">
                <a:solidFill>
                  <a:schemeClr val="tx2"/>
                </a:solidFill>
                <a:latin typeface="Arial" charset="0"/>
              </a:rPr>
              <a:t>	</a:t>
            </a:r>
            <a:endParaRPr lang="pl-PL" sz="270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72708" name="pole tekstowe 8"/>
          <p:cNvSpPr txBox="1">
            <a:spLocks noChangeArrowheads="1"/>
          </p:cNvSpPr>
          <p:nvPr/>
        </p:nvSpPr>
        <p:spPr bwMode="auto">
          <a:xfrm>
            <a:off x="539750" y="981075"/>
            <a:ext cx="84232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3200" b="1" dirty="0">
                <a:ea typeface="Calibri" pitchFamily="34" charset="0"/>
                <a:cs typeface="Arial" charset="0"/>
              </a:rPr>
              <a:t>Elementy projektu</a:t>
            </a:r>
          </a:p>
          <a:p>
            <a:pPr eaLnBrk="0" hangingPunct="0">
              <a:defRPr/>
            </a:pPr>
            <a:endParaRPr lang="pl-PL" sz="1600" dirty="0">
              <a:ea typeface="Calibri" pitchFamily="34" charset="0"/>
              <a:cs typeface="Arial" charset="0"/>
            </a:endParaRPr>
          </a:p>
          <a:p>
            <a:pPr marL="354013" indent="-354013" algn="l" eaLnBrk="0" hangingPunct="0">
              <a:buFontTx/>
              <a:buChar char="•"/>
              <a:defRPr/>
            </a:pPr>
            <a:r>
              <a:rPr lang="pl-PL" sz="2800" b="1" i="1" dirty="0">
                <a:ea typeface="Calibri" pitchFamily="34" charset="0"/>
                <a:cs typeface="Arial" charset="0"/>
              </a:rPr>
              <a:t>Opracowanie nowego logo turystycznego regionu</a:t>
            </a:r>
          </a:p>
          <a:p>
            <a:pPr marL="354013" indent="-354013" algn="l" eaLnBrk="0" hangingPunct="0">
              <a:buFontTx/>
              <a:buChar char="•"/>
              <a:defRPr/>
            </a:pPr>
            <a:r>
              <a:rPr lang="pl-PL" sz="2800" b="1" i="1" dirty="0">
                <a:ea typeface="Calibri" pitchFamily="34" charset="0"/>
                <a:cs typeface="Arial" charset="0"/>
              </a:rPr>
              <a:t>Badania ruchu turystycznego</a:t>
            </a:r>
          </a:p>
          <a:p>
            <a:pPr marL="354013" indent="-354013" algn="l" eaLnBrk="0" hangingPunct="0">
              <a:buFontTx/>
              <a:buChar char="•"/>
              <a:defRPr/>
            </a:pPr>
            <a:r>
              <a:rPr lang="pl-PL" sz="2800" b="1" i="1" dirty="0">
                <a:ea typeface="Calibri" pitchFamily="34" charset="0"/>
                <a:cs typeface="Arial" charset="0"/>
              </a:rPr>
              <a:t>Promocja na wybranych targach krajowych i </a:t>
            </a:r>
            <a:r>
              <a:rPr lang="pl-PL" sz="2800" b="1" i="1" dirty="0" smtClean="0">
                <a:ea typeface="Calibri" pitchFamily="34" charset="0"/>
                <a:cs typeface="Arial" charset="0"/>
              </a:rPr>
              <a:t>zagranicznych</a:t>
            </a:r>
            <a:endParaRPr lang="pl-PL" sz="2800" b="1" i="1" dirty="0">
              <a:ea typeface="Calibri" pitchFamily="34" charset="0"/>
              <a:cs typeface="Arial" charset="0"/>
            </a:endParaRPr>
          </a:p>
        </p:txBody>
      </p:sp>
      <p:pic>
        <p:nvPicPr>
          <p:cNvPr id="45061" name="Picture 4" descr="p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3375"/>
            <a:ext cx="18224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w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33375"/>
            <a:ext cx="15351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 descr="u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04813"/>
            <a:ext cx="14398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960477"/>
            <a:ext cx="3635896" cy="272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Documents and Settings\Właściciel\Pulpit\logo_male_now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051398"/>
            <a:ext cx="2448272" cy="26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 txBox="1">
            <a:spLocks noChangeArrowheads="1"/>
          </p:cNvSpPr>
          <p:nvPr/>
        </p:nvSpPr>
        <p:spPr bwMode="auto">
          <a:xfrm>
            <a:off x="611188" y="549275"/>
            <a:ext cx="66246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09600" indent="-60960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700">
                <a:solidFill>
                  <a:schemeClr val="tx2"/>
                </a:solidFill>
                <a:latin typeface="Arial" charset="0"/>
              </a:rPr>
              <a:t>	</a:t>
            </a:r>
            <a:endParaRPr lang="pl-PL" sz="270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72708" name="pole tekstowe 8"/>
          <p:cNvSpPr txBox="1">
            <a:spLocks noChangeArrowheads="1"/>
          </p:cNvSpPr>
          <p:nvPr/>
        </p:nvSpPr>
        <p:spPr bwMode="auto">
          <a:xfrm>
            <a:off x="539750" y="981075"/>
            <a:ext cx="84232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3200" b="1" dirty="0">
                <a:ea typeface="Calibri" pitchFamily="34" charset="0"/>
                <a:cs typeface="Arial" charset="0"/>
              </a:rPr>
              <a:t>Elementy projektu</a:t>
            </a:r>
          </a:p>
          <a:p>
            <a:pPr eaLnBrk="0" hangingPunct="0">
              <a:defRPr/>
            </a:pPr>
            <a:endParaRPr lang="pl-PL" sz="1600" dirty="0">
              <a:ea typeface="Calibri" pitchFamily="34" charset="0"/>
              <a:cs typeface="Arial" charset="0"/>
            </a:endParaRPr>
          </a:p>
          <a:p>
            <a:pPr marL="354013" indent="-354013" eaLnBrk="0" hangingPunct="0">
              <a:buFontTx/>
              <a:buChar char="•"/>
              <a:defRPr/>
            </a:pPr>
            <a:r>
              <a:rPr lang="pl-PL" sz="2800" b="1" i="1" dirty="0" smtClean="0">
                <a:ea typeface="Calibri" pitchFamily="34" charset="0"/>
                <a:cs typeface="Arial" charset="0"/>
              </a:rPr>
              <a:t>Kampania promocyjna w mediach i Internecie</a:t>
            </a:r>
          </a:p>
          <a:p>
            <a:pPr marL="354013" indent="-354013" eaLnBrk="0" hangingPunct="0">
              <a:buFontTx/>
              <a:buChar char="•"/>
              <a:defRPr/>
            </a:pPr>
            <a:r>
              <a:rPr lang="pl-PL" sz="2800" b="1" i="1" dirty="0" smtClean="0">
                <a:ea typeface="Calibri" pitchFamily="34" charset="0"/>
                <a:cs typeface="Arial" charset="0"/>
              </a:rPr>
              <a:t>Tłumaczenia portalu turystycznego na języki niemiecki, holenderski, rosyjski</a:t>
            </a:r>
          </a:p>
          <a:p>
            <a:pPr marL="354013" indent="-354013" algn="l" eaLnBrk="0" hangingPunct="0">
              <a:buFontTx/>
              <a:buChar char="•"/>
              <a:defRPr/>
            </a:pPr>
            <a:r>
              <a:rPr lang="pl-PL" sz="2800" b="1" i="1" dirty="0" smtClean="0">
                <a:ea typeface="Calibri" pitchFamily="34" charset="0"/>
                <a:cs typeface="Arial" charset="0"/>
              </a:rPr>
              <a:t>Wydawnictwa </a:t>
            </a:r>
            <a:endParaRPr lang="pl-PL" sz="2800" b="1" i="1" dirty="0">
              <a:ea typeface="Calibri" pitchFamily="34" charset="0"/>
              <a:cs typeface="Arial" charset="0"/>
            </a:endParaRPr>
          </a:p>
          <a:p>
            <a:pPr marL="354013" indent="-354013" algn="l" eaLnBrk="0" hangingPunct="0">
              <a:buFontTx/>
              <a:buChar char="•"/>
              <a:defRPr/>
            </a:pPr>
            <a:r>
              <a:rPr lang="pl-PL" sz="2800" b="1" i="1" dirty="0" smtClean="0">
                <a:ea typeface="Calibri" pitchFamily="34" charset="0"/>
                <a:cs typeface="Arial" charset="0"/>
              </a:rPr>
              <a:t>Szkolenia</a:t>
            </a:r>
            <a:endParaRPr lang="pl-PL" sz="2800" b="1" i="1" dirty="0">
              <a:ea typeface="Calibri" pitchFamily="34" charset="0"/>
              <a:cs typeface="Arial" charset="0"/>
            </a:endParaRPr>
          </a:p>
        </p:txBody>
      </p:sp>
      <p:pic>
        <p:nvPicPr>
          <p:cNvPr id="45061" name="Picture 4" descr="p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3375"/>
            <a:ext cx="18224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w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33375"/>
            <a:ext cx="15351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 descr="u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04813"/>
            <a:ext cx="14398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1" y="3933057"/>
            <a:ext cx="1296144" cy="1813661"/>
          </a:xfrm>
          <a:prstGeom prst="rect">
            <a:avLst/>
          </a:prstGeom>
          <a:noFill/>
          <a:ln w="9525">
            <a:solidFill>
              <a:schemeClr val="accent1">
                <a:alpha val="47058"/>
              </a:schemeClr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933056"/>
            <a:ext cx="2952328" cy="16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3" descr="#12869-billboard_historia_mini_rzeka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018" y="4005064"/>
            <a:ext cx="443334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 txBox="1">
            <a:spLocks noChangeArrowheads="1"/>
          </p:cNvSpPr>
          <p:nvPr/>
        </p:nvSpPr>
        <p:spPr bwMode="auto">
          <a:xfrm>
            <a:off x="395536" y="1844825"/>
            <a:ext cx="80025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3600" b="1" dirty="0" smtClean="0">
                <a:solidFill>
                  <a:schemeClr val="tx2"/>
                </a:solidFill>
                <a:latin typeface="Lucida Sans Unicode" pitchFamily="34" charset="0"/>
              </a:rPr>
              <a:t>	</a:t>
            </a:r>
            <a:r>
              <a:rPr lang="pl-PL" sz="3600" b="1" dirty="0" smtClean="0"/>
              <a:t>Promocja </a:t>
            </a:r>
            <a:r>
              <a:rPr lang="pl-PL" sz="3600" b="1" dirty="0"/>
              <a:t>wizerunkowo – produktowa na liniach lotniczych </a:t>
            </a:r>
            <a:r>
              <a:rPr lang="pl-PL" sz="3600" b="1" dirty="0" err="1" smtClean="0"/>
              <a:t>WIZZAir</a:t>
            </a:r>
            <a:endParaRPr lang="pl-PL" sz="3600" b="1" dirty="0" smtClean="0"/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3600" b="1" dirty="0" smtClean="0"/>
              <a:t>2011-2013</a:t>
            </a: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3600" b="1" dirty="0" smtClean="0"/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3600" b="1" dirty="0" smtClean="0"/>
              <a:t>Wartość projektu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3600" b="1" dirty="0" smtClean="0"/>
              <a:t>1.560.000 zł</a:t>
            </a:r>
            <a:endParaRPr lang="pl-PL" sz="3600" dirty="0"/>
          </a:p>
          <a:p>
            <a:pPr marL="609600" indent="-609600" algn="l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200" b="1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l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l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2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l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2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09600" indent="-609600" algn="l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800" b="1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755576" y="1556792"/>
            <a:ext cx="7704856" cy="230425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48680"/>
            <a:ext cx="7772400" cy="4239344"/>
          </a:xfrm>
        </p:spPr>
        <p:txBody>
          <a:bodyPr anchor="t">
            <a:normAutofit fontScale="90000"/>
          </a:bodyPr>
          <a:lstStyle/>
          <a:p>
            <a:pPr marL="609600" indent="-609600" algn="l">
              <a:spcBef>
                <a:spcPts val="400"/>
              </a:spcBef>
            </a:pPr>
            <a:r>
              <a:rPr lang="pl-PL" sz="3100" b="1" dirty="0" smtClean="0">
                <a:latin typeface="+mn-lt"/>
                <a:cs typeface="Calibri" pitchFamily="34" charset="0"/>
              </a:rPr>
              <a:t>Elementy projektu</a:t>
            </a:r>
            <a:r>
              <a:rPr lang="pl-PL" sz="3100" dirty="0" smtClean="0">
                <a:latin typeface="+mn-lt"/>
                <a:cs typeface="Calibri" pitchFamily="34" charset="0"/>
              </a:rPr>
              <a:t/>
            </a:r>
            <a:br>
              <a:rPr lang="pl-PL" sz="3100" dirty="0" smtClean="0">
                <a:latin typeface="+mn-lt"/>
                <a:cs typeface="Calibri" pitchFamily="34" charset="0"/>
              </a:rPr>
            </a:br>
            <a:r>
              <a:rPr lang="pl-PL" sz="3100" dirty="0" smtClean="0">
                <a:latin typeface="+mn-lt"/>
              </a:rPr>
              <a:t>Prezentacja na potwierdzeniach rezerwacji</a:t>
            </a:r>
            <a:br>
              <a:rPr lang="pl-PL" sz="3100" dirty="0" smtClean="0">
                <a:latin typeface="+mn-lt"/>
              </a:rPr>
            </a:br>
            <a:r>
              <a:rPr lang="pl-PL" sz="3100" dirty="0" smtClean="0">
                <a:latin typeface="+mn-lt"/>
              </a:rPr>
              <a:t>Zakładka na stronie „Destynacje – Poznań” </a:t>
            </a:r>
            <a:br>
              <a:rPr lang="pl-PL" sz="3100" dirty="0" smtClean="0">
                <a:latin typeface="+mn-lt"/>
              </a:rPr>
            </a:br>
            <a:r>
              <a:rPr lang="pl-PL" sz="3100" dirty="0" smtClean="0">
                <a:latin typeface="+mn-lt"/>
              </a:rPr>
              <a:t>Newsletter </a:t>
            </a:r>
            <a:br>
              <a:rPr lang="pl-PL" sz="3100" dirty="0" smtClean="0">
                <a:latin typeface="+mn-lt"/>
              </a:rPr>
            </a:br>
            <a:r>
              <a:rPr lang="pl-PL" sz="3100" dirty="0" smtClean="0">
                <a:latin typeface="+mn-lt"/>
              </a:rPr>
              <a:t>Magazyn pokładowy</a:t>
            </a:r>
            <a:r>
              <a:rPr lang="pl-PL" sz="2800" dirty="0" smtClean="0">
                <a:latin typeface="Lucida Sans Unicode" pitchFamily="34" charset="0"/>
              </a:rPr>
              <a:t/>
            </a:r>
            <a:br>
              <a:rPr lang="pl-PL" sz="2800" dirty="0" smtClean="0">
                <a:latin typeface="Lucida Sans Unicode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endParaRPr lang="pl-PL" sz="3200" dirty="0" smtClean="0"/>
          </a:p>
        </p:txBody>
      </p:sp>
      <p:pic>
        <p:nvPicPr>
          <p:cNvPr id="4" name="Picture 1" descr="C:\Users\Ewa Przydrożny\AppData\Local\Microsoft\Windows\Temporary Internet Files\Content.Outlook\8OJ4KU8Q\DEPO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25923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9" y="4743288"/>
            <a:ext cx="3383830" cy="21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30738" y="2060848"/>
          <a:ext cx="4513262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Acrobat Document" r:id="rId7" imgW="10801144" imgH="6829320" progId="AcroExch.Document.11">
                  <p:embed/>
                </p:oleObj>
              </mc:Choice>
              <mc:Fallback>
                <p:oleObj name="Acrobat Document" r:id="rId7" imgW="10801144" imgH="6829320" progId="AcroExch.Document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060848"/>
                        <a:ext cx="4513262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4"/>
          <p:cNvSpPr txBox="1">
            <a:spLocks noChangeArrowheads="1"/>
          </p:cNvSpPr>
          <p:nvPr/>
        </p:nvSpPr>
        <p:spPr bwMode="auto">
          <a:xfrm>
            <a:off x="0" y="692696"/>
            <a:ext cx="83518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3200" b="1" dirty="0" smtClean="0">
                <a:solidFill>
                  <a:schemeClr val="tx2"/>
                </a:solidFill>
              </a:rPr>
              <a:t>         Projekt </a:t>
            </a:r>
            <a:r>
              <a:rPr lang="pl-PL" sz="3200" b="1" dirty="0">
                <a:solidFill>
                  <a:schemeClr val="tx2"/>
                </a:solidFill>
              </a:rPr>
              <a:t>promocyjny </a:t>
            </a:r>
            <a:r>
              <a:rPr lang="pl-PL" sz="3200" b="1" dirty="0">
                <a:solidFill>
                  <a:schemeClr val="tx2"/>
                </a:solidFill>
                <a:cs typeface="Arial" charset="0"/>
              </a:rPr>
              <a:t>pn. </a:t>
            </a: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3200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pl-PL" sz="3200" b="1" dirty="0"/>
              <a:t>Kompleksowa promocja markowego produktu turystyki wodnej Wielka Pętla Wielkopolski </a:t>
            </a:r>
            <a:r>
              <a:rPr lang="pl-PL" sz="3200" b="1" dirty="0">
                <a:solidFill>
                  <a:schemeClr val="tx2"/>
                </a:solidFill>
                <a:cs typeface="Arial" charset="0"/>
              </a:rPr>
              <a:t>(2012-2015)</a:t>
            </a:r>
            <a:r>
              <a:rPr lang="pl-PL" sz="3200" b="1" dirty="0">
                <a:solidFill>
                  <a:schemeClr val="tx2"/>
                </a:solidFill>
              </a:rPr>
              <a:t> </a:t>
            </a:r>
            <a:endParaRPr lang="pl-PL" sz="3200" b="1" dirty="0" smtClean="0">
              <a:solidFill>
                <a:schemeClr val="tx2"/>
              </a:solidFill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pl-PL" b="1" dirty="0">
              <a:solidFill>
                <a:schemeClr val="tx2"/>
              </a:solidFill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3200" dirty="0">
                <a:solidFill>
                  <a:schemeClr val="tx2"/>
                </a:solidFill>
              </a:rPr>
              <a:t>	</a:t>
            </a:r>
            <a:r>
              <a:rPr lang="pl-PL" sz="2400" dirty="0">
                <a:solidFill>
                  <a:schemeClr val="tx2"/>
                </a:solidFill>
              </a:rPr>
              <a:t>dofinansowany z </a:t>
            </a:r>
            <a:r>
              <a:rPr lang="pl-PL" sz="2400" dirty="0">
                <a:solidFill>
                  <a:schemeClr val="tx2"/>
                </a:solidFill>
                <a:cs typeface="Arial" charset="0"/>
              </a:rPr>
              <a:t>Wielkopolskiego Regionalnego Programu Operacyjnego</a:t>
            </a:r>
            <a:endParaRPr lang="pl-PL" sz="2400" dirty="0">
              <a:solidFill>
                <a:srgbClr val="FF0000"/>
              </a:solidFill>
              <a:cs typeface="Arial" charset="0"/>
            </a:endParaRP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ct val="68000"/>
            </a:pPr>
            <a:endParaRPr lang="pl-PL" b="1" dirty="0">
              <a:solidFill>
                <a:schemeClr val="tx2"/>
              </a:solidFill>
              <a:cs typeface="Arial" charset="0"/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800" b="1" dirty="0">
                <a:solidFill>
                  <a:schemeClr val="tx2"/>
                </a:solidFill>
                <a:cs typeface="Arial" charset="0"/>
              </a:rPr>
              <a:t>Całkowita wartość projektu – </a:t>
            </a:r>
            <a:r>
              <a:rPr lang="pl-PL" sz="2800" b="1" dirty="0" smtClean="0"/>
              <a:t>5.616.753,66 zł </a:t>
            </a:r>
            <a:endParaRPr lang="pl-PL" sz="2800" b="1" dirty="0">
              <a:cs typeface="Arial" charset="0"/>
            </a:endParaRPr>
          </a:p>
          <a:p>
            <a:pPr marL="609600" indent="-60960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800" b="1" dirty="0">
                <a:solidFill>
                  <a:schemeClr val="tx2"/>
                </a:solidFill>
                <a:cs typeface="Arial" charset="0"/>
              </a:rPr>
              <a:t>Poziom dofinansowania – </a:t>
            </a:r>
            <a:r>
              <a:rPr lang="pl-PL" sz="2800" b="1" dirty="0" smtClean="0"/>
              <a:t>4.685.449,58 zł </a:t>
            </a:r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67588" name="Picture 4" descr="p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445125"/>
            <a:ext cx="273526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3" descr="w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445125"/>
            <a:ext cx="23034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" descr="u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5516563"/>
            <a:ext cx="2160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zaokrąglony 6"/>
          <p:cNvSpPr/>
          <p:nvPr/>
        </p:nvSpPr>
        <p:spPr>
          <a:xfrm>
            <a:off x="899592" y="1268760"/>
            <a:ext cx="7200800" cy="158417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4"/>
          <p:cNvSpPr txBox="1">
            <a:spLocks noChangeArrowheads="1"/>
          </p:cNvSpPr>
          <p:nvPr/>
        </p:nvSpPr>
        <p:spPr bwMode="auto">
          <a:xfrm>
            <a:off x="287338" y="260350"/>
            <a:ext cx="88566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09600" indent="-609600" algn="l">
              <a:spcBef>
                <a:spcPts val="400"/>
              </a:spcBef>
              <a:buSzPct val="68000"/>
            </a:pPr>
            <a:r>
              <a:rPr lang="pl-PL" sz="2800" b="1" dirty="0">
                <a:solidFill>
                  <a:srgbClr val="000000"/>
                </a:solidFill>
              </a:rPr>
              <a:t>Działania promocyjne w ramach Projektu</a:t>
            </a:r>
          </a:p>
          <a:p>
            <a:pPr marL="609600" indent="-609600" algn="l">
              <a:spcBef>
                <a:spcPts val="400"/>
              </a:spcBef>
              <a:buSzPct val="68000"/>
            </a:pPr>
            <a:endParaRPr lang="pl-PL" dirty="0">
              <a:solidFill>
                <a:srgbClr val="000000"/>
              </a:solidFill>
            </a:endParaRPr>
          </a:p>
          <a:p>
            <a:pPr marL="609600" indent="-609600" algn="l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</a:rPr>
              <a:t>Opracowanie Systemu Identyfikacji Wizualnej</a:t>
            </a:r>
          </a:p>
          <a:p>
            <a:pPr marL="609600" indent="-609600" algn="l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</a:rPr>
              <a:t>Projekt graficzny oraz wizualizacja, aranżacja i zabudowa wielkopolskiego stoiska targowego</a:t>
            </a:r>
          </a:p>
          <a:p>
            <a:pPr marL="609600" indent="-609600" algn="l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</a:rPr>
              <a:t>Udział w krajowych i zagranicznych targach </a:t>
            </a:r>
            <a:r>
              <a:rPr lang="pl-PL" sz="2400" dirty="0" smtClean="0">
                <a:solidFill>
                  <a:srgbClr val="000000"/>
                </a:solidFill>
              </a:rPr>
              <a:t>turystycznych</a:t>
            </a:r>
          </a:p>
          <a:p>
            <a:pPr marL="609600" indent="-609600" algn="l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</a:rPr>
              <a:t>Strona </a:t>
            </a:r>
            <a:r>
              <a:rPr lang="pl-PL" sz="2400" dirty="0" err="1" smtClean="0">
                <a:solidFill>
                  <a:srgbClr val="000000"/>
                </a:solidFill>
              </a:rPr>
              <a:t>www</a:t>
            </a:r>
            <a:r>
              <a:rPr lang="pl-PL" sz="2400" dirty="0" smtClean="0">
                <a:solidFill>
                  <a:srgbClr val="000000"/>
                </a:solidFill>
              </a:rPr>
              <a:t> </a:t>
            </a:r>
            <a:endParaRPr lang="pl-PL" sz="2400" dirty="0">
              <a:solidFill>
                <a:srgbClr val="000000"/>
              </a:solidFill>
            </a:endParaRPr>
          </a:p>
        </p:txBody>
      </p:sp>
      <p:pic>
        <p:nvPicPr>
          <p:cNvPr id="69637" name="Picture 4" descr="Y:\Wielka Pętla Wielkopolski\logo WPW\logo_WPW z hasł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520280" cy="23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sm_P3051080_ebb614f6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74440"/>
            <a:ext cx="3312368" cy="24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5" descr="Strona www - GPS po Wielkiej Pętl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4883" y="2852936"/>
            <a:ext cx="31323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87338" y="332656"/>
            <a:ext cx="88566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09600" indent="-609600" algn="l">
              <a:spcBef>
                <a:spcPts val="400"/>
              </a:spcBef>
              <a:buSzPct val="68000"/>
            </a:pPr>
            <a:r>
              <a:rPr lang="pl-PL" sz="2800" b="1" dirty="0">
                <a:solidFill>
                  <a:srgbClr val="000000"/>
                </a:solidFill>
              </a:rPr>
              <a:t>Działania promocyjne w ramach Projektu</a:t>
            </a:r>
          </a:p>
          <a:p>
            <a:pPr marL="609600" indent="-609600" algn="l">
              <a:spcBef>
                <a:spcPts val="400"/>
              </a:spcBef>
              <a:buSzPct val="68000"/>
            </a:pPr>
            <a:endParaRPr lang="pl-PL" dirty="0">
              <a:solidFill>
                <a:srgbClr val="000000"/>
              </a:solidFill>
            </a:endParaRPr>
          </a:p>
          <a:p>
            <a:pPr marL="609600" indent="-6096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</a:rPr>
              <a:t>Druk wydawnictw informacyjno – promocyjnych</a:t>
            </a:r>
          </a:p>
          <a:p>
            <a:pPr marL="609600" indent="-6096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</a:rPr>
              <a:t>Utworzenie strony </a:t>
            </a:r>
            <a:r>
              <a:rPr lang="pl-PL" sz="2400" dirty="0" err="1" smtClean="0">
                <a:solidFill>
                  <a:srgbClr val="000000"/>
                </a:solidFill>
                <a:hlinkClick r:id="rId4"/>
              </a:rPr>
              <a:t>www.wielka-petla.pl</a:t>
            </a:r>
            <a:r>
              <a:rPr lang="pl-PL" sz="2400" dirty="0" smtClean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</a:rPr>
              <a:t>Przewodnik w formie aplikacji na urządzenia mobilne</a:t>
            </a:r>
          </a:p>
          <a:p>
            <a:pPr marL="609600" indent="-6096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</a:rPr>
              <a:t>Cykle imprez promocyjnych na obszarze Wielkiej Pętli Wielkopolski</a:t>
            </a:r>
          </a:p>
          <a:p>
            <a:pPr marL="609600" indent="-6096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endParaRPr lang="pl-PL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8" y="4077072"/>
            <a:ext cx="19595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Users\Ewa Przydrożny\Desktop\zdjęcia do prezentacji WPW\wpw_ekran_starow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48647"/>
            <a:ext cx="1800200" cy="30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1592" y="3890806"/>
            <a:ext cx="3672408" cy="296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32656"/>
            <a:ext cx="7920880" cy="3024336"/>
          </a:xfrm>
        </p:spPr>
        <p:txBody>
          <a:bodyPr anchor="t">
            <a:normAutofit/>
          </a:bodyPr>
          <a:lstStyle/>
          <a:p>
            <a:pPr algn="l">
              <a:defRPr/>
            </a:pPr>
            <a:r>
              <a:rPr lang="pl-PL" sz="3200" b="1" dirty="0" smtClean="0">
                <a:solidFill>
                  <a:srgbClr val="000000"/>
                </a:solidFill>
                <a:latin typeface="Arial" charset="0"/>
              </a:rPr>
              <a:t>Kompleksowa </a:t>
            </a:r>
            <a:r>
              <a:rPr lang="pl-PL" sz="3200" b="1" dirty="0" err="1" smtClean="0">
                <a:solidFill>
                  <a:srgbClr val="000000"/>
                </a:solidFill>
                <a:latin typeface="Arial" charset="0"/>
              </a:rPr>
              <a:t>kampania</a:t>
            </a:r>
            <a:r>
              <a:rPr lang="pl-PL" sz="3200" b="1" dirty="0" smtClean="0">
                <a:solidFill>
                  <a:srgbClr val="000000"/>
                </a:solidFill>
                <a:latin typeface="Arial" charset="0"/>
              </a:rPr>
              <a:t> promocyjna</a:t>
            </a:r>
            <a:r>
              <a:rPr lang="pl-PL" sz="3600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sz="36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pl-PL" sz="2800" dirty="0" err="1" smtClean="0">
                <a:solidFill>
                  <a:srgbClr val="000000"/>
                </a:solidFill>
                <a:latin typeface="Arial" charset="0"/>
              </a:rPr>
              <a:t>roadshow</a:t>
            </a:r>
            <a:r>
              <a:rPr lang="pl-PL" sz="2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pl-PL" sz="2800" dirty="0" err="1" smtClean="0">
                <a:solidFill>
                  <a:srgbClr val="000000"/>
                </a:solidFill>
                <a:latin typeface="Arial" charset="0"/>
              </a:rPr>
              <a:t>bilboardy</a:t>
            </a:r>
            <a:r>
              <a:rPr lang="pl-PL" sz="2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Arial" charset="0"/>
              </a:rPr>
              <a:t>- media społecznościowe</a:t>
            </a:r>
            <a:br>
              <a:rPr lang="pl-PL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Arial" charset="0"/>
              </a:rPr>
              <a:t>- wydarzenia promocyjne</a:t>
            </a:r>
            <a:br>
              <a:rPr lang="pl-PL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Arial" charset="0"/>
              </a:rPr>
              <a:t>- spoty radiowe i w Internecie</a:t>
            </a:r>
            <a:endParaRPr lang="pl-PL" sz="4000" dirty="0" smtClean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91680" y="4022053"/>
            <a:ext cx="5040559" cy="2835947"/>
          </a:xfrm>
          <a:prstGeom prst="rect">
            <a:avLst/>
          </a:prstGeom>
          <a:ln>
            <a:solidFill>
              <a:schemeClr val="accent1">
                <a:alpha val="43921"/>
              </a:schemeClr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2771800" y="31409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0000"/>
                </a:solidFill>
                <a:latin typeface="Arial" charset="0"/>
              </a:rPr>
              <a:t>spoty w TV</a:t>
            </a:r>
            <a:endParaRPr lang="pl-PL" sz="36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5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484784"/>
            <a:ext cx="8280920" cy="4239344"/>
          </a:xfrm>
        </p:spPr>
        <p:txBody>
          <a:bodyPr anchor="t"/>
          <a:lstStyle/>
          <a:p>
            <a:pPr>
              <a:defRPr/>
            </a:pPr>
            <a:r>
              <a:rPr lang="pl-PL" sz="3600" b="1" dirty="0" smtClean="0">
                <a:solidFill>
                  <a:srgbClr val="000000"/>
                </a:solidFill>
                <a:latin typeface="+mn-lt"/>
              </a:rPr>
              <a:t>Dziękuję za uwagę</a:t>
            </a:r>
            <a:br>
              <a:rPr lang="pl-PL" sz="36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pl-PL" sz="36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0000"/>
                </a:solidFill>
                <a:latin typeface="+mn-lt"/>
              </a:rPr>
              <a:t>Tomasz Wiktor</a:t>
            </a:r>
            <a:br>
              <a:rPr lang="pl-PL" sz="36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Prezes</a:t>
            </a:r>
            <a:br>
              <a:rPr lang="pl-PL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Wielkopolskiej Organizacji Turystycznej</a:t>
            </a:r>
            <a:r>
              <a:rPr lang="pl-PL" sz="40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sz="4000" dirty="0" smtClean="0">
                <a:solidFill>
                  <a:srgbClr val="000000"/>
                </a:solidFill>
                <a:latin typeface="Arial" charset="0"/>
              </a:rPr>
            </a:br>
            <a:endParaRPr lang="pl-PL" sz="4000" dirty="0" smtClean="0"/>
          </a:p>
        </p:txBody>
      </p:sp>
      <p:pic>
        <p:nvPicPr>
          <p:cNvPr id="18435" name="Picture 3" descr="C:\Users\Ewa Przydrożny\Desktop\Wielka Pętla Wielkopolski\Kampania WPW\BILBOARDY\#13841_WLKP_petla_billboard_KV glowny_woda_czysty I NI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01054"/>
            <a:ext cx="4320480" cy="20392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23528" y="404664"/>
            <a:ext cx="80660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Liczba członków na dzień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01.01.2004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r. -   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18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Liczba członków na dzień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31.12.2013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r. - 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89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Wzrost liczby członków	 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494%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graphicFrame>
        <p:nvGraphicFramePr>
          <p:cNvPr id="2050" name="Wykres 5"/>
          <p:cNvGraphicFramePr>
            <a:graphicFrameLocks/>
          </p:cNvGraphicFramePr>
          <p:nvPr/>
        </p:nvGraphicFramePr>
        <p:xfrm>
          <a:off x="683568" y="2060848"/>
          <a:ext cx="8064896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ykres" r:id="rId4" imgW="8467775" imgH="4333784" progId="Excel.Sheet.8">
                  <p:embed/>
                </p:oleObj>
              </mc:Choice>
              <mc:Fallback>
                <p:oleObj name="Wykres" r:id="rId4" imgW="8467775" imgH="4333784" progId="Excel.Sheet.8">
                  <p:embed/>
                  <p:pic>
                    <p:nvPicPr>
                      <p:cNvPr id="0" name="Wykres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60848"/>
                        <a:ext cx="8064896" cy="417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 txBox="1">
            <a:spLocks noChangeArrowheads="1"/>
          </p:cNvSpPr>
          <p:nvPr/>
        </p:nvSpPr>
        <p:spPr bwMode="auto">
          <a:xfrm>
            <a:off x="5580063" y="1989138"/>
            <a:ext cx="3563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800">
                <a:solidFill>
                  <a:srgbClr val="000000"/>
                </a:solidFill>
                <a:latin typeface="Arial" charset="0"/>
              </a:rPr>
              <a:t>Członkowie WOT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>
                <a:solidFill>
                  <a:schemeClr val="tx2"/>
                </a:solidFill>
                <a:latin typeface="Arial" charset="0"/>
              </a:rPr>
              <a:t>(89 podmiotów)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>
                <a:solidFill>
                  <a:srgbClr val="000000"/>
                </a:solidFill>
                <a:latin typeface="Arial" charset="0"/>
              </a:rPr>
              <a:t>Województwo Wielkopolskie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8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powiatów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35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miast i gmin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4 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stowarzyszenia (w tym LOT)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3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muzea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26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przedsiębiorstw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5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uczelni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1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izba gospodarcza</a:t>
            </a:r>
          </a:p>
          <a:p>
            <a:pPr algn="l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6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inne</a:t>
            </a:r>
          </a:p>
        </p:txBody>
      </p:sp>
      <p:pic>
        <p:nvPicPr>
          <p:cNvPr id="2048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8913"/>
            <a:ext cx="480536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2195513" y="765175"/>
            <a:ext cx="144462" cy="14287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8" name="Schemat blokowy: łącznik 7"/>
          <p:cNvSpPr/>
          <p:nvPr/>
        </p:nvSpPr>
        <p:spPr>
          <a:xfrm>
            <a:off x="2268538" y="2708275"/>
            <a:ext cx="142875" cy="14446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9" name="Schemat blokowy: łącznik 8"/>
          <p:cNvSpPr/>
          <p:nvPr/>
        </p:nvSpPr>
        <p:spPr>
          <a:xfrm>
            <a:off x="2987675" y="4005263"/>
            <a:ext cx="144463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971600" y="2276872"/>
            <a:ext cx="7310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BUDŻET  WOT</a:t>
            </a:r>
            <a:endParaRPr lang="pl-PL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pl-PL" sz="3200" kern="0" dirty="0" smtClean="0"/>
              <a:t>Łączny budżet WOT 2003-2013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pl-PL" sz="3200" b="1" kern="0" dirty="0" smtClean="0">
                <a:solidFill>
                  <a:srgbClr val="FF0000"/>
                </a:solidFill>
              </a:rPr>
              <a:t>23 346 498 zł </a:t>
            </a:r>
            <a:endParaRPr lang="pl-PL" sz="3200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074" name="Wykres 5"/>
          <p:cNvGraphicFramePr>
            <a:graphicFrameLocks/>
          </p:cNvGraphicFramePr>
          <p:nvPr/>
        </p:nvGraphicFramePr>
        <p:xfrm>
          <a:off x="755576" y="1772817"/>
          <a:ext cx="8388424" cy="508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ykres" r:id="rId5" imgW="7086488" imgH="4552970" progId="Excel.Sheet.8">
                  <p:embed/>
                </p:oleObj>
              </mc:Choice>
              <mc:Fallback>
                <p:oleObj name="Wykres" r:id="rId5" imgW="7086488" imgH="4552970" progId="Excel.Sheet.8">
                  <p:embed/>
                  <p:pic>
                    <p:nvPicPr>
                      <p:cNvPr id="0" name="Wykres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72817"/>
                        <a:ext cx="8388424" cy="5085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763688" y="1700808"/>
            <a:ext cx="57705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CELE </a:t>
            </a:r>
          </a:p>
          <a:p>
            <a:pPr algn="ctr"/>
            <a:r>
              <a:rPr lang="pl-PL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DZIAŁANIA</a:t>
            </a:r>
            <a:endParaRPr lang="pl-PL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PRACE\turystyka\nowe-logo\power-point\poddruk-w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48680"/>
            <a:ext cx="7772400" cy="4239344"/>
          </a:xfrm>
        </p:spPr>
        <p:txBody>
          <a:bodyPr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 smtClean="0">
                <a:latin typeface="Calibri" pitchFamily="34" charset="0"/>
                <a:cs typeface="Calibri" pitchFamily="34" charset="0"/>
              </a:rPr>
            </a:br>
            <a:r>
              <a:rPr lang="pl-PL" sz="32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3200" dirty="0">
                <a:latin typeface="Calibri" pitchFamily="34" charset="0"/>
                <a:cs typeface="Calibri" pitchFamily="34" charset="0"/>
              </a:rPr>
            </a:br>
            <a:endParaRPr lang="pl-PL" sz="32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484784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G</a:t>
            </a:r>
            <a:r>
              <a:rPr kumimoji="0" lang="pl-P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ł</a:t>
            </a:r>
            <a:r>
              <a:rPr kumimoji="0" lang="pl-P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ówny cel: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Kreowanie i upowszechnianie wizerunku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województwa wielkopolskiego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jako regionu atrakcyjnego turystycznie oraz promocja atrakcji, obiektów i produktów turystycznych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517</Words>
  <Application>Microsoft Office PowerPoint</Application>
  <PresentationFormat>Pokaz na ekranie (4:3)</PresentationFormat>
  <Paragraphs>213</Paragraphs>
  <Slides>38</Slides>
  <Notes>31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4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Motyw pakietu Office</vt:lpstr>
      <vt:lpstr>Wykres</vt:lpstr>
      <vt:lpstr>CorelDRAW</vt:lpstr>
      <vt:lpstr>Worksheet</vt:lpstr>
      <vt:lpstr>Acrobat Document</vt:lpstr>
      <vt:lpstr>Jubileusz 10 lat   Wielkopolskiej Organizacji Turystycznej   Konferencja Prasowa 27 maja 2014</vt:lpstr>
      <vt:lpstr>2000 System POT- ROT - LOT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Strategia rozwoju turystyki 2007-2013 + Program rozwoju produktów turystycznych Program promocji produktów turystycznych   </vt:lpstr>
      <vt:lpstr> Certyfikowane produkty turystyczne Certyfikat POT 2003-2013  2004 - Wielkopolski System Szlaków Rowerowych 2004 - Muzeum Rolnictwa w Szreniawie  2005 – Jaszkowo – Centrum Hipiki 2006 – Parowozownia Wolsztyn 2006 – Międzynarodowy Festiwal Teatralny Malta 2009 – Kłodawska Podziemna Trasa Turystyczna 2011 – Olandia 2011 – Stary Browar 2012 – Szlak Piastowski 2013 – Turystyka Kolejowa TURKOL 2013 – Wybierz Kalisz na weekend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Elementy projektu Prezentacja na potwierdzeniach rezerwacji Zakładka na stronie „Destynacje – Poznań”  Newsletter  Magazyn pokładowy            </vt:lpstr>
      <vt:lpstr>Prezentacja programu PowerPoint</vt:lpstr>
      <vt:lpstr>Prezentacja programu PowerPoint</vt:lpstr>
      <vt:lpstr>Prezentacja programu PowerPoint</vt:lpstr>
      <vt:lpstr>Kompleksowa kampania promocyjna - roadshow - bilboardy - media społecznościowe - wydarzenia promocyjne - spoty radiowe i w Internecie</vt:lpstr>
      <vt:lpstr>Dziękuję za uwagę  Tomasz Wiktor Prezes Wielkopolskiej Organizacji Turystycznej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PROMOCJA PRODUKTÓW TURYSTYCZNYCH WIELKOPOLSKI   Nowotomyskie Forum Turystyczne 19 kwietnia 2013</dc:title>
  <dc:creator>Ewa Przydrożny</dc:creator>
  <cp:lastModifiedBy>Właściciel</cp:lastModifiedBy>
  <cp:revision>686</cp:revision>
  <dcterms:created xsi:type="dcterms:W3CDTF">2014-05-03T09:19:20Z</dcterms:created>
  <dcterms:modified xsi:type="dcterms:W3CDTF">2014-06-02T18:10:14Z</dcterms:modified>
</cp:coreProperties>
</file>